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4" r:id="rId4"/>
    <p:sldMasterId id="2147483815" r:id="rId5"/>
  </p:sldMasterIdLst>
  <p:notesMasterIdLst>
    <p:notesMasterId r:id="rId59"/>
  </p:notesMasterIdLst>
  <p:sldIdLst>
    <p:sldId id="256" r:id="rId6"/>
    <p:sldId id="257" r:id="rId7"/>
    <p:sldId id="258" r:id="rId8"/>
    <p:sldId id="259" r:id="rId9"/>
    <p:sldId id="261" r:id="rId10"/>
    <p:sldId id="262" r:id="rId11"/>
    <p:sldId id="260" r:id="rId12"/>
    <p:sldId id="263" r:id="rId13"/>
    <p:sldId id="264" r:id="rId14"/>
    <p:sldId id="265" r:id="rId15"/>
    <p:sldId id="266" r:id="rId16"/>
    <p:sldId id="267" r:id="rId17"/>
    <p:sldId id="268" r:id="rId18"/>
    <p:sldId id="270" r:id="rId19"/>
    <p:sldId id="271" r:id="rId20"/>
    <p:sldId id="285" r:id="rId21"/>
    <p:sldId id="272" r:id="rId22"/>
    <p:sldId id="276" r:id="rId23"/>
    <p:sldId id="279" r:id="rId24"/>
    <p:sldId id="280" r:id="rId25"/>
    <p:sldId id="281" r:id="rId26"/>
    <p:sldId id="282" r:id="rId27"/>
    <p:sldId id="283" r:id="rId28"/>
    <p:sldId id="314" r:id="rId29"/>
    <p:sldId id="284" r:id="rId30"/>
    <p:sldId id="315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9" r:id="rId42"/>
    <p:sldId id="297" r:id="rId43"/>
    <p:sldId id="298" r:id="rId44"/>
    <p:sldId id="301" r:id="rId45"/>
    <p:sldId id="300" r:id="rId46"/>
    <p:sldId id="316" r:id="rId47"/>
    <p:sldId id="302" r:id="rId48"/>
    <p:sldId id="303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977B25-E844-484E-B1EC-5106041C0F1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C775370-E3B1-4F08-946A-13DA8C43826D}">
      <dgm:prSet/>
      <dgm:spPr/>
      <dgm:t>
        <a:bodyPr/>
        <a:lstStyle/>
        <a:p>
          <a:r>
            <a:rPr lang="hr-HR" b="1"/>
            <a:t>Svrha izricanja pedagoške mjere je da se njezinim izricanjem:</a:t>
          </a:r>
          <a:endParaRPr lang="en-US"/>
        </a:p>
      </dgm:t>
    </dgm:pt>
    <dgm:pt modelId="{A509B505-3EB3-443B-A5E7-764D9A8E5E9E}" type="parTrans" cxnId="{2D32D2C9-6434-43A2-803A-F7166C7A8759}">
      <dgm:prSet/>
      <dgm:spPr/>
      <dgm:t>
        <a:bodyPr/>
        <a:lstStyle/>
        <a:p>
          <a:endParaRPr lang="en-US"/>
        </a:p>
      </dgm:t>
    </dgm:pt>
    <dgm:pt modelId="{54602649-12A6-4FBD-95A6-CD25C71C9617}" type="sibTrans" cxnId="{2D32D2C9-6434-43A2-803A-F7166C7A8759}">
      <dgm:prSet/>
      <dgm:spPr/>
      <dgm:t>
        <a:bodyPr/>
        <a:lstStyle/>
        <a:p>
          <a:endParaRPr lang="en-US"/>
        </a:p>
      </dgm:t>
    </dgm:pt>
    <dgm:pt modelId="{E183C3DA-7D0D-4114-9AEB-CA7C1D3B549D}">
      <dgm:prSet/>
      <dgm:spPr/>
      <dgm:t>
        <a:bodyPr/>
        <a:lstStyle/>
        <a:p>
          <a:r>
            <a:rPr lang="hr-HR"/>
            <a:t>utječe na promjenu ponašanja učenika </a:t>
          </a:r>
          <a:endParaRPr lang="en-US"/>
        </a:p>
      </dgm:t>
    </dgm:pt>
    <dgm:pt modelId="{47C912F7-FB72-4512-BFCB-DC3FD6351C3A}" type="parTrans" cxnId="{BE483BA2-4431-4B22-BA12-536DB5D887AA}">
      <dgm:prSet/>
      <dgm:spPr/>
      <dgm:t>
        <a:bodyPr/>
        <a:lstStyle/>
        <a:p>
          <a:endParaRPr lang="en-US"/>
        </a:p>
      </dgm:t>
    </dgm:pt>
    <dgm:pt modelId="{AD104537-5894-48B3-9F7E-6FEEEBB0C176}" type="sibTrans" cxnId="{BE483BA2-4431-4B22-BA12-536DB5D887AA}">
      <dgm:prSet/>
      <dgm:spPr/>
      <dgm:t>
        <a:bodyPr/>
        <a:lstStyle/>
        <a:p>
          <a:endParaRPr lang="en-US"/>
        </a:p>
      </dgm:t>
    </dgm:pt>
    <dgm:pt modelId="{7B9CF187-DC6E-4B53-9C47-4DE33FC440B7}">
      <dgm:prSet/>
      <dgm:spPr/>
      <dgm:t>
        <a:bodyPr/>
        <a:lstStyle/>
        <a:p>
          <a:r>
            <a:rPr lang="hr-HR"/>
            <a:t>da bude poticaj na odgovorno i primjerno ponašanje drugim učenicima. </a:t>
          </a:r>
          <a:endParaRPr lang="en-US"/>
        </a:p>
      </dgm:t>
    </dgm:pt>
    <dgm:pt modelId="{C68CC1A7-55AC-448A-9659-C0AF46E82B87}" type="parTrans" cxnId="{E08918CC-3F01-4CB3-B65D-A5D6CC8162F6}">
      <dgm:prSet/>
      <dgm:spPr/>
      <dgm:t>
        <a:bodyPr/>
        <a:lstStyle/>
        <a:p>
          <a:endParaRPr lang="en-US"/>
        </a:p>
      </dgm:t>
    </dgm:pt>
    <dgm:pt modelId="{688CA26A-E08D-4D1E-869D-8199CCC1530C}" type="sibTrans" cxnId="{E08918CC-3F01-4CB3-B65D-A5D6CC8162F6}">
      <dgm:prSet/>
      <dgm:spPr/>
      <dgm:t>
        <a:bodyPr/>
        <a:lstStyle/>
        <a:p>
          <a:endParaRPr lang="en-US"/>
        </a:p>
      </dgm:t>
    </dgm:pt>
    <dgm:pt modelId="{F502F9E6-F0B3-408B-BBEF-FBDCB8700283}">
      <dgm:prSet/>
      <dgm:spPr/>
      <dgm:t>
        <a:bodyPr/>
        <a:lstStyle/>
        <a:p>
          <a:r>
            <a:rPr lang="hr-HR"/>
            <a:t>potaknuti učenike na preuzimanje odgovornosti </a:t>
          </a:r>
          <a:endParaRPr lang="en-US"/>
        </a:p>
      </dgm:t>
    </dgm:pt>
    <dgm:pt modelId="{594E551F-FDFB-4445-9B53-1B69E00123D8}" type="parTrans" cxnId="{8289E4A5-CC71-4C8E-A508-04D414448620}">
      <dgm:prSet/>
      <dgm:spPr/>
      <dgm:t>
        <a:bodyPr/>
        <a:lstStyle/>
        <a:p>
          <a:endParaRPr lang="en-US"/>
        </a:p>
      </dgm:t>
    </dgm:pt>
    <dgm:pt modelId="{915600F4-6E7D-4B50-926A-0BA95FB87CFA}" type="sibTrans" cxnId="{8289E4A5-CC71-4C8E-A508-04D414448620}">
      <dgm:prSet/>
      <dgm:spPr/>
      <dgm:t>
        <a:bodyPr/>
        <a:lstStyle/>
        <a:p>
          <a:endParaRPr lang="en-US"/>
        </a:p>
      </dgm:t>
    </dgm:pt>
    <dgm:pt modelId="{182AA98B-0024-4B7F-85FF-50071B2ED0CB}">
      <dgm:prSet/>
      <dgm:spPr/>
      <dgm:t>
        <a:bodyPr/>
        <a:lstStyle/>
        <a:p>
          <a:r>
            <a:rPr lang="hr-HR"/>
            <a:t>usvajanje pozitivnog odnosa prema školskim obvezama i okruženju</a:t>
          </a:r>
          <a:endParaRPr lang="en-US"/>
        </a:p>
      </dgm:t>
    </dgm:pt>
    <dgm:pt modelId="{0BC3E369-A9F9-481B-A9EB-923AA9080F39}" type="parTrans" cxnId="{D59566F3-59B1-4753-9191-A103F0059AFD}">
      <dgm:prSet/>
      <dgm:spPr/>
      <dgm:t>
        <a:bodyPr/>
        <a:lstStyle/>
        <a:p>
          <a:endParaRPr lang="en-US"/>
        </a:p>
      </dgm:t>
    </dgm:pt>
    <dgm:pt modelId="{ED950CE9-894C-4CFA-83D2-AAE7F4C128A2}" type="sibTrans" cxnId="{D59566F3-59B1-4753-9191-A103F0059AFD}">
      <dgm:prSet/>
      <dgm:spPr/>
      <dgm:t>
        <a:bodyPr/>
        <a:lstStyle/>
        <a:p>
          <a:endParaRPr lang="en-US"/>
        </a:p>
      </dgm:t>
    </dgm:pt>
    <dgm:pt modelId="{E788EC7A-92FF-49F9-990F-E4A30CB8FFD4}" type="pres">
      <dgm:prSet presAssocID="{45977B25-E844-484E-B1EC-5106041C0F18}" presName="linear" presStyleCnt="0">
        <dgm:presLayoutVars>
          <dgm:animLvl val="lvl"/>
          <dgm:resizeHandles val="exact"/>
        </dgm:presLayoutVars>
      </dgm:prSet>
      <dgm:spPr/>
    </dgm:pt>
    <dgm:pt modelId="{81971E2B-0F97-4BB2-B02C-3AA22BF819FF}" type="pres">
      <dgm:prSet presAssocID="{6C775370-E3B1-4F08-946A-13DA8C43826D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63DE2EA0-FF8D-40A7-A87A-9435D98A43C0}" type="pres">
      <dgm:prSet presAssocID="{54602649-12A6-4FBD-95A6-CD25C71C9617}" presName="spacer" presStyleCnt="0"/>
      <dgm:spPr/>
    </dgm:pt>
    <dgm:pt modelId="{2441F9AD-911C-45FD-8146-5D32F5778828}" type="pres">
      <dgm:prSet presAssocID="{E183C3DA-7D0D-4114-9AEB-CA7C1D3B549D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C5DC495-C23B-438C-A6E0-6DFE7FEB92D2}" type="pres">
      <dgm:prSet presAssocID="{AD104537-5894-48B3-9F7E-6FEEEBB0C176}" presName="spacer" presStyleCnt="0"/>
      <dgm:spPr/>
    </dgm:pt>
    <dgm:pt modelId="{4103E56E-D900-4674-8B13-5C7588C746AE}" type="pres">
      <dgm:prSet presAssocID="{7B9CF187-DC6E-4B53-9C47-4DE33FC440B7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4792EDF4-C0A4-4D98-908A-E52C27340EEE}" type="pres">
      <dgm:prSet presAssocID="{688CA26A-E08D-4D1E-869D-8199CCC1530C}" presName="spacer" presStyleCnt="0"/>
      <dgm:spPr/>
    </dgm:pt>
    <dgm:pt modelId="{4249E63A-556D-4544-A9E3-B8EF2497D86E}" type="pres">
      <dgm:prSet presAssocID="{F502F9E6-F0B3-408B-BBEF-FBDCB870028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88EB1A55-4A94-41C5-B7D9-DDB2CD02A08B}" type="pres">
      <dgm:prSet presAssocID="{915600F4-6E7D-4B50-926A-0BA95FB87CFA}" presName="spacer" presStyleCnt="0"/>
      <dgm:spPr/>
    </dgm:pt>
    <dgm:pt modelId="{CCC69AEF-5C69-4685-A5ED-546CF52D5FA6}" type="pres">
      <dgm:prSet presAssocID="{182AA98B-0024-4B7F-85FF-50071B2ED0CB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2EB95D44-EC7F-4D85-B69C-A41A82AFF399}" type="presOf" srcId="{45977B25-E844-484E-B1EC-5106041C0F18}" destId="{E788EC7A-92FF-49F9-990F-E4A30CB8FFD4}" srcOrd="0" destOrd="0" presId="urn:microsoft.com/office/officeart/2005/8/layout/vList2"/>
    <dgm:cxn modelId="{25E4B374-D7B2-4CD6-95BD-FB1C9637AFAB}" type="presOf" srcId="{E183C3DA-7D0D-4114-9AEB-CA7C1D3B549D}" destId="{2441F9AD-911C-45FD-8146-5D32F5778828}" srcOrd="0" destOrd="0" presId="urn:microsoft.com/office/officeart/2005/8/layout/vList2"/>
    <dgm:cxn modelId="{BE483BA2-4431-4B22-BA12-536DB5D887AA}" srcId="{45977B25-E844-484E-B1EC-5106041C0F18}" destId="{E183C3DA-7D0D-4114-9AEB-CA7C1D3B549D}" srcOrd="1" destOrd="0" parTransId="{47C912F7-FB72-4512-BFCB-DC3FD6351C3A}" sibTransId="{AD104537-5894-48B3-9F7E-6FEEEBB0C176}"/>
    <dgm:cxn modelId="{8289E4A5-CC71-4C8E-A508-04D414448620}" srcId="{45977B25-E844-484E-B1EC-5106041C0F18}" destId="{F502F9E6-F0B3-408B-BBEF-FBDCB8700283}" srcOrd="3" destOrd="0" parTransId="{594E551F-FDFB-4445-9B53-1B69E00123D8}" sibTransId="{915600F4-6E7D-4B50-926A-0BA95FB87CFA}"/>
    <dgm:cxn modelId="{A0BA2FB7-8F9B-4F4C-9F03-1AC23E1A6DBE}" type="presOf" srcId="{6C775370-E3B1-4F08-946A-13DA8C43826D}" destId="{81971E2B-0F97-4BB2-B02C-3AA22BF819FF}" srcOrd="0" destOrd="0" presId="urn:microsoft.com/office/officeart/2005/8/layout/vList2"/>
    <dgm:cxn modelId="{2D32D2C9-6434-43A2-803A-F7166C7A8759}" srcId="{45977B25-E844-484E-B1EC-5106041C0F18}" destId="{6C775370-E3B1-4F08-946A-13DA8C43826D}" srcOrd="0" destOrd="0" parTransId="{A509B505-3EB3-443B-A5E7-764D9A8E5E9E}" sibTransId="{54602649-12A6-4FBD-95A6-CD25C71C9617}"/>
    <dgm:cxn modelId="{E8117CCA-DD1A-4A64-B539-F5CE6AD812D0}" type="presOf" srcId="{7B9CF187-DC6E-4B53-9C47-4DE33FC440B7}" destId="{4103E56E-D900-4674-8B13-5C7588C746AE}" srcOrd="0" destOrd="0" presId="urn:microsoft.com/office/officeart/2005/8/layout/vList2"/>
    <dgm:cxn modelId="{E08918CC-3F01-4CB3-B65D-A5D6CC8162F6}" srcId="{45977B25-E844-484E-B1EC-5106041C0F18}" destId="{7B9CF187-DC6E-4B53-9C47-4DE33FC440B7}" srcOrd="2" destOrd="0" parTransId="{C68CC1A7-55AC-448A-9659-C0AF46E82B87}" sibTransId="{688CA26A-E08D-4D1E-869D-8199CCC1530C}"/>
    <dgm:cxn modelId="{BAE8BAE8-C7CB-482F-B071-10E49B43B7D9}" type="presOf" srcId="{F502F9E6-F0B3-408B-BBEF-FBDCB8700283}" destId="{4249E63A-556D-4544-A9E3-B8EF2497D86E}" srcOrd="0" destOrd="0" presId="urn:microsoft.com/office/officeart/2005/8/layout/vList2"/>
    <dgm:cxn modelId="{D59566F3-59B1-4753-9191-A103F0059AFD}" srcId="{45977B25-E844-484E-B1EC-5106041C0F18}" destId="{182AA98B-0024-4B7F-85FF-50071B2ED0CB}" srcOrd="4" destOrd="0" parTransId="{0BC3E369-A9F9-481B-A9EB-923AA9080F39}" sibTransId="{ED950CE9-894C-4CFA-83D2-AAE7F4C128A2}"/>
    <dgm:cxn modelId="{6B1645F7-D1A2-45CC-9E54-2AB4B6009765}" type="presOf" srcId="{182AA98B-0024-4B7F-85FF-50071B2ED0CB}" destId="{CCC69AEF-5C69-4685-A5ED-546CF52D5FA6}" srcOrd="0" destOrd="0" presId="urn:microsoft.com/office/officeart/2005/8/layout/vList2"/>
    <dgm:cxn modelId="{F1B0C8EF-7E93-400D-8D95-7C9B48B42B61}" type="presParOf" srcId="{E788EC7A-92FF-49F9-990F-E4A30CB8FFD4}" destId="{81971E2B-0F97-4BB2-B02C-3AA22BF819FF}" srcOrd="0" destOrd="0" presId="urn:microsoft.com/office/officeart/2005/8/layout/vList2"/>
    <dgm:cxn modelId="{60DFE4ED-4EFB-4147-A85F-204241F25449}" type="presParOf" srcId="{E788EC7A-92FF-49F9-990F-E4A30CB8FFD4}" destId="{63DE2EA0-FF8D-40A7-A87A-9435D98A43C0}" srcOrd="1" destOrd="0" presId="urn:microsoft.com/office/officeart/2005/8/layout/vList2"/>
    <dgm:cxn modelId="{6EEF8C46-DD83-4703-AAEB-1C9B8951C8EE}" type="presParOf" srcId="{E788EC7A-92FF-49F9-990F-E4A30CB8FFD4}" destId="{2441F9AD-911C-45FD-8146-5D32F5778828}" srcOrd="2" destOrd="0" presId="urn:microsoft.com/office/officeart/2005/8/layout/vList2"/>
    <dgm:cxn modelId="{708298A5-D0CE-4A6A-8FE7-B887D13BF46A}" type="presParOf" srcId="{E788EC7A-92FF-49F9-990F-E4A30CB8FFD4}" destId="{8C5DC495-C23B-438C-A6E0-6DFE7FEB92D2}" srcOrd="3" destOrd="0" presId="urn:microsoft.com/office/officeart/2005/8/layout/vList2"/>
    <dgm:cxn modelId="{7BB0F946-9578-4CF7-811C-83D00395307D}" type="presParOf" srcId="{E788EC7A-92FF-49F9-990F-E4A30CB8FFD4}" destId="{4103E56E-D900-4674-8B13-5C7588C746AE}" srcOrd="4" destOrd="0" presId="urn:microsoft.com/office/officeart/2005/8/layout/vList2"/>
    <dgm:cxn modelId="{59A3CC6A-7625-4A2E-B62B-23EDEBE1F5BB}" type="presParOf" srcId="{E788EC7A-92FF-49F9-990F-E4A30CB8FFD4}" destId="{4792EDF4-C0A4-4D98-908A-E52C27340EEE}" srcOrd="5" destOrd="0" presId="urn:microsoft.com/office/officeart/2005/8/layout/vList2"/>
    <dgm:cxn modelId="{E44A5925-0EB1-4C47-AE82-CF33A909A509}" type="presParOf" srcId="{E788EC7A-92FF-49F9-990F-E4A30CB8FFD4}" destId="{4249E63A-556D-4544-A9E3-B8EF2497D86E}" srcOrd="6" destOrd="0" presId="urn:microsoft.com/office/officeart/2005/8/layout/vList2"/>
    <dgm:cxn modelId="{8BAF805A-E9E4-4709-A693-DEAB87779313}" type="presParOf" srcId="{E788EC7A-92FF-49F9-990F-E4A30CB8FFD4}" destId="{88EB1A55-4A94-41C5-B7D9-DDB2CD02A08B}" srcOrd="7" destOrd="0" presId="urn:microsoft.com/office/officeart/2005/8/layout/vList2"/>
    <dgm:cxn modelId="{38BB6900-CF85-426B-92CE-858E4EE0ECA7}" type="presParOf" srcId="{E788EC7A-92FF-49F9-990F-E4A30CB8FFD4}" destId="{CCC69AEF-5C69-4685-A5ED-546CF52D5FA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717F67-BCAC-4737-8FDD-B5F2F2195EDB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14A5150-0CA1-4FD7-ADCA-35F4359F2123}">
      <dgm:prSet/>
      <dgm:spPr/>
      <dgm:t>
        <a:bodyPr/>
        <a:lstStyle/>
        <a:p>
          <a:r>
            <a:rPr lang="hr-HR"/>
            <a:t>Pedagoške mjere izriču se zbog </a:t>
          </a:r>
          <a:endParaRPr lang="en-US"/>
        </a:p>
      </dgm:t>
    </dgm:pt>
    <dgm:pt modelId="{06FC08DE-CFBB-4168-A10D-13C013EA33B8}" type="parTrans" cxnId="{C3AB07A6-89B5-4368-8735-878E6D75DE14}">
      <dgm:prSet/>
      <dgm:spPr/>
      <dgm:t>
        <a:bodyPr/>
        <a:lstStyle/>
        <a:p>
          <a:endParaRPr lang="en-US"/>
        </a:p>
      </dgm:t>
    </dgm:pt>
    <dgm:pt modelId="{A9F4419B-F256-44AE-A02B-8053DA2F05D9}" type="sibTrans" cxnId="{C3AB07A6-89B5-4368-8735-878E6D75DE14}">
      <dgm:prSet/>
      <dgm:spPr/>
      <dgm:t>
        <a:bodyPr/>
        <a:lstStyle/>
        <a:p>
          <a:endParaRPr lang="en-US"/>
        </a:p>
      </dgm:t>
    </dgm:pt>
    <dgm:pt modelId="{394C039D-F2CB-419A-A7C1-3DC595173A18}">
      <dgm:prSet/>
      <dgm:spPr/>
      <dgm:t>
        <a:bodyPr/>
        <a:lstStyle/>
        <a:p>
          <a:r>
            <a:rPr lang="hr-HR" b="0" i="0" dirty="0"/>
            <a:t>povrede dužnosti, </a:t>
          </a:r>
          <a:endParaRPr lang="en-US" dirty="0"/>
        </a:p>
      </dgm:t>
    </dgm:pt>
    <dgm:pt modelId="{A30B4B76-9F46-4D4B-9B3D-4CE1EBC0DB54}" type="parTrans" cxnId="{ACA9D632-7C5C-4A4A-8919-634D257F1FEE}">
      <dgm:prSet/>
      <dgm:spPr/>
      <dgm:t>
        <a:bodyPr/>
        <a:lstStyle/>
        <a:p>
          <a:endParaRPr lang="en-US"/>
        </a:p>
      </dgm:t>
    </dgm:pt>
    <dgm:pt modelId="{EA5093E8-9391-4519-9193-52AEE53280C5}" type="sibTrans" cxnId="{ACA9D632-7C5C-4A4A-8919-634D257F1FEE}">
      <dgm:prSet/>
      <dgm:spPr/>
      <dgm:t>
        <a:bodyPr/>
        <a:lstStyle/>
        <a:p>
          <a:endParaRPr lang="en-US"/>
        </a:p>
      </dgm:t>
    </dgm:pt>
    <dgm:pt modelId="{38B0CEB4-BE20-4E8F-BCEE-CC323BE51B72}">
      <dgm:prSet/>
      <dgm:spPr/>
      <dgm:t>
        <a:bodyPr/>
        <a:lstStyle/>
        <a:p>
          <a:r>
            <a:rPr lang="hr-HR" b="0" i="0"/>
            <a:t>neispunjavanja obveza, </a:t>
          </a:r>
          <a:endParaRPr lang="en-US"/>
        </a:p>
      </dgm:t>
    </dgm:pt>
    <dgm:pt modelId="{254943F1-88B6-48FB-AD7A-E54400A895C9}" type="parTrans" cxnId="{99C1A810-3B43-4B51-8659-BE11B59B1A1D}">
      <dgm:prSet/>
      <dgm:spPr/>
      <dgm:t>
        <a:bodyPr/>
        <a:lstStyle/>
        <a:p>
          <a:endParaRPr lang="en-US"/>
        </a:p>
      </dgm:t>
    </dgm:pt>
    <dgm:pt modelId="{0B9CCC63-DF53-4CBF-935E-EEB0BBD5EAA0}" type="sibTrans" cxnId="{99C1A810-3B43-4B51-8659-BE11B59B1A1D}">
      <dgm:prSet/>
      <dgm:spPr/>
      <dgm:t>
        <a:bodyPr/>
        <a:lstStyle/>
        <a:p>
          <a:endParaRPr lang="en-US"/>
        </a:p>
      </dgm:t>
    </dgm:pt>
    <dgm:pt modelId="{D750A6E4-78CA-434F-986E-1C1967F65417}">
      <dgm:prSet/>
      <dgm:spPr/>
      <dgm:t>
        <a:bodyPr/>
        <a:lstStyle/>
        <a:p>
          <a:r>
            <a:rPr lang="hr-HR" b="0" i="0"/>
            <a:t>nasilničkog ponašanja i drugih neprimjerenih ponašanja</a:t>
          </a:r>
          <a:endParaRPr lang="en-US"/>
        </a:p>
      </dgm:t>
    </dgm:pt>
    <dgm:pt modelId="{E76C0E7E-381D-42F6-B2F8-35741DA11478}" type="parTrans" cxnId="{AE8A2554-F614-4611-90F6-00B618E26AAF}">
      <dgm:prSet/>
      <dgm:spPr/>
      <dgm:t>
        <a:bodyPr/>
        <a:lstStyle/>
        <a:p>
          <a:endParaRPr lang="en-US"/>
        </a:p>
      </dgm:t>
    </dgm:pt>
    <dgm:pt modelId="{293B3B7F-A2E1-4FA6-919A-7A6B10EFE6D8}" type="sibTrans" cxnId="{AE8A2554-F614-4611-90F6-00B618E26AAF}">
      <dgm:prSet/>
      <dgm:spPr/>
      <dgm:t>
        <a:bodyPr/>
        <a:lstStyle/>
        <a:p>
          <a:endParaRPr lang="en-US"/>
        </a:p>
      </dgm:t>
    </dgm:pt>
    <dgm:pt modelId="{DEE5EAE0-6620-45A0-82E8-8B8A48C90A10}">
      <dgm:prSet/>
      <dgm:spPr/>
      <dgm:t>
        <a:bodyPr/>
        <a:lstStyle/>
        <a:p>
          <a:r>
            <a:rPr lang="hr-HR" dirty="0"/>
            <a:t>Kriteriji na temelju kojih se izriče pedagoška mjera su takvi da </a:t>
          </a:r>
          <a:r>
            <a:rPr lang="hr-HR" b="1" dirty="0"/>
            <a:t>potaknu učenika na odustajanje od neprihvatljivih oblika ponašanja </a:t>
          </a:r>
          <a:r>
            <a:rPr lang="hr-HR" dirty="0"/>
            <a:t>i usvajanje prihvatljivih oblika ponašanja, u skladu s pravilima i kućnim redom škole</a:t>
          </a:r>
          <a:endParaRPr lang="en-US" dirty="0"/>
        </a:p>
      </dgm:t>
    </dgm:pt>
    <dgm:pt modelId="{A207BB9D-5E99-48E7-BCE3-C34BAAFC3C7E}" type="parTrans" cxnId="{EC490A80-4D60-4137-9C9D-D04CAA64EBD8}">
      <dgm:prSet/>
      <dgm:spPr/>
      <dgm:t>
        <a:bodyPr/>
        <a:lstStyle/>
        <a:p>
          <a:endParaRPr lang="en-US"/>
        </a:p>
      </dgm:t>
    </dgm:pt>
    <dgm:pt modelId="{24D981F2-E5D9-410A-BD1E-E240DE35C963}" type="sibTrans" cxnId="{EC490A80-4D60-4137-9C9D-D04CAA64EBD8}">
      <dgm:prSet/>
      <dgm:spPr/>
      <dgm:t>
        <a:bodyPr/>
        <a:lstStyle/>
        <a:p>
          <a:endParaRPr lang="en-US"/>
        </a:p>
      </dgm:t>
    </dgm:pt>
    <dgm:pt modelId="{4D15C768-19DC-4BC1-843A-C363ABBF63B4}" type="pres">
      <dgm:prSet presAssocID="{3F717F67-BCAC-4737-8FDD-B5F2F2195EDB}" presName="Name0" presStyleCnt="0">
        <dgm:presLayoutVars>
          <dgm:dir/>
          <dgm:animLvl val="lvl"/>
          <dgm:resizeHandles val="exact"/>
        </dgm:presLayoutVars>
      </dgm:prSet>
      <dgm:spPr/>
    </dgm:pt>
    <dgm:pt modelId="{4EDDDFBD-AF1A-43AC-8275-880BA48FFC4E}" type="pres">
      <dgm:prSet presAssocID="{DEE5EAE0-6620-45A0-82E8-8B8A48C90A10}" presName="boxAndChildren" presStyleCnt="0"/>
      <dgm:spPr/>
    </dgm:pt>
    <dgm:pt modelId="{C8DCDF12-1720-44A9-B753-12ED8F6244E7}" type="pres">
      <dgm:prSet presAssocID="{DEE5EAE0-6620-45A0-82E8-8B8A48C90A10}" presName="parentTextBox" presStyleLbl="node1" presStyleIdx="0" presStyleCnt="2"/>
      <dgm:spPr/>
    </dgm:pt>
    <dgm:pt modelId="{0508B9B7-06EE-4EB6-BB3D-2240FC51596C}" type="pres">
      <dgm:prSet presAssocID="{A9F4419B-F256-44AE-A02B-8053DA2F05D9}" presName="sp" presStyleCnt="0"/>
      <dgm:spPr/>
    </dgm:pt>
    <dgm:pt modelId="{C29AAA3E-EA16-4234-8630-1F426F0EA0FF}" type="pres">
      <dgm:prSet presAssocID="{A14A5150-0CA1-4FD7-ADCA-35F4359F2123}" presName="arrowAndChildren" presStyleCnt="0"/>
      <dgm:spPr/>
    </dgm:pt>
    <dgm:pt modelId="{8B18BC2E-339C-483B-87C9-99C0CD05A5D3}" type="pres">
      <dgm:prSet presAssocID="{A14A5150-0CA1-4FD7-ADCA-35F4359F2123}" presName="parentTextArrow" presStyleLbl="node1" presStyleIdx="0" presStyleCnt="2"/>
      <dgm:spPr/>
    </dgm:pt>
    <dgm:pt modelId="{6133DBF0-5A10-44BA-A5E3-94444A26A1E9}" type="pres">
      <dgm:prSet presAssocID="{A14A5150-0CA1-4FD7-ADCA-35F4359F2123}" presName="arrow" presStyleLbl="node1" presStyleIdx="1" presStyleCnt="2"/>
      <dgm:spPr/>
    </dgm:pt>
    <dgm:pt modelId="{0C6F0A99-1C24-4CD1-9539-60493889EF15}" type="pres">
      <dgm:prSet presAssocID="{A14A5150-0CA1-4FD7-ADCA-35F4359F2123}" presName="descendantArrow" presStyleCnt="0"/>
      <dgm:spPr/>
    </dgm:pt>
    <dgm:pt modelId="{222FEF0E-A9AB-49CF-9545-BCE5C18FB04C}" type="pres">
      <dgm:prSet presAssocID="{394C039D-F2CB-419A-A7C1-3DC595173A18}" presName="childTextArrow" presStyleLbl="fgAccFollowNode1" presStyleIdx="0" presStyleCnt="3">
        <dgm:presLayoutVars>
          <dgm:bulletEnabled val="1"/>
        </dgm:presLayoutVars>
      </dgm:prSet>
      <dgm:spPr/>
    </dgm:pt>
    <dgm:pt modelId="{AC2687C4-C044-4017-8659-BB15C977C252}" type="pres">
      <dgm:prSet presAssocID="{38B0CEB4-BE20-4E8F-BCEE-CC323BE51B72}" presName="childTextArrow" presStyleLbl="fgAccFollowNode1" presStyleIdx="1" presStyleCnt="3">
        <dgm:presLayoutVars>
          <dgm:bulletEnabled val="1"/>
        </dgm:presLayoutVars>
      </dgm:prSet>
      <dgm:spPr/>
    </dgm:pt>
    <dgm:pt modelId="{43B248DE-7BDA-4A0D-AFBA-13668D35CFDA}" type="pres">
      <dgm:prSet presAssocID="{D750A6E4-78CA-434F-986E-1C1967F65417}" presName="childTextArrow" presStyleLbl="fgAccFollowNode1" presStyleIdx="2" presStyleCnt="3">
        <dgm:presLayoutVars>
          <dgm:bulletEnabled val="1"/>
        </dgm:presLayoutVars>
      </dgm:prSet>
      <dgm:spPr/>
    </dgm:pt>
  </dgm:ptLst>
  <dgm:cxnLst>
    <dgm:cxn modelId="{99C1A810-3B43-4B51-8659-BE11B59B1A1D}" srcId="{A14A5150-0CA1-4FD7-ADCA-35F4359F2123}" destId="{38B0CEB4-BE20-4E8F-BCEE-CC323BE51B72}" srcOrd="1" destOrd="0" parTransId="{254943F1-88B6-48FB-AD7A-E54400A895C9}" sibTransId="{0B9CCC63-DF53-4CBF-935E-EEB0BBD5EAA0}"/>
    <dgm:cxn modelId="{0A733D24-25F7-437B-B7B6-20A889082AF2}" type="presOf" srcId="{DEE5EAE0-6620-45A0-82E8-8B8A48C90A10}" destId="{C8DCDF12-1720-44A9-B753-12ED8F6244E7}" srcOrd="0" destOrd="0" presId="urn:microsoft.com/office/officeart/2005/8/layout/process4"/>
    <dgm:cxn modelId="{9158D827-A18B-46A3-B202-BA37940A3B05}" type="presOf" srcId="{A14A5150-0CA1-4FD7-ADCA-35F4359F2123}" destId="{8B18BC2E-339C-483B-87C9-99C0CD05A5D3}" srcOrd="0" destOrd="0" presId="urn:microsoft.com/office/officeart/2005/8/layout/process4"/>
    <dgm:cxn modelId="{ACA9D632-7C5C-4A4A-8919-634D257F1FEE}" srcId="{A14A5150-0CA1-4FD7-ADCA-35F4359F2123}" destId="{394C039D-F2CB-419A-A7C1-3DC595173A18}" srcOrd="0" destOrd="0" parTransId="{A30B4B76-9F46-4D4B-9B3D-4CE1EBC0DB54}" sibTransId="{EA5093E8-9391-4519-9193-52AEE53280C5}"/>
    <dgm:cxn modelId="{09A07E34-5F47-4821-8A68-ADB4954632AC}" type="presOf" srcId="{A14A5150-0CA1-4FD7-ADCA-35F4359F2123}" destId="{6133DBF0-5A10-44BA-A5E3-94444A26A1E9}" srcOrd="1" destOrd="0" presId="urn:microsoft.com/office/officeart/2005/8/layout/process4"/>
    <dgm:cxn modelId="{0F3A243F-F055-4697-98E3-E53A5DCCD0BC}" type="presOf" srcId="{3F717F67-BCAC-4737-8FDD-B5F2F2195EDB}" destId="{4D15C768-19DC-4BC1-843A-C363ABBF63B4}" srcOrd="0" destOrd="0" presId="urn:microsoft.com/office/officeart/2005/8/layout/process4"/>
    <dgm:cxn modelId="{5F98024C-7540-425A-B286-1465ABD98C82}" type="presOf" srcId="{D750A6E4-78CA-434F-986E-1C1967F65417}" destId="{43B248DE-7BDA-4A0D-AFBA-13668D35CFDA}" srcOrd="0" destOrd="0" presId="urn:microsoft.com/office/officeart/2005/8/layout/process4"/>
    <dgm:cxn modelId="{AE8A2554-F614-4611-90F6-00B618E26AAF}" srcId="{A14A5150-0CA1-4FD7-ADCA-35F4359F2123}" destId="{D750A6E4-78CA-434F-986E-1C1967F65417}" srcOrd="2" destOrd="0" parTransId="{E76C0E7E-381D-42F6-B2F8-35741DA11478}" sibTransId="{293B3B7F-A2E1-4FA6-919A-7A6B10EFE6D8}"/>
    <dgm:cxn modelId="{EC490A80-4D60-4137-9C9D-D04CAA64EBD8}" srcId="{3F717F67-BCAC-4737-8FDD-B5F2F2195EDB}" destId="{DEE5EAE0-6620-45A0-82E8-8B8A48C90A10}" srcOrd="1" destOrd="0" parTransId="{A207BB9D-5E99-48E7-BCE3-C34BAAFC3C7E}" sibTransId="{24D981F2-E5D9-410A-BD1E-E240DE35C963}"/>
    <dgm:cxn modelId="{906B2A93-6CC2-4F13-A19C-23CB98EF6133}" type="presOf" srcId="{394C039D-F2CB-419A-A7C1-3DC595173A18}" destId="{222FEF0E-A9AB-49CF-9545-BCE5C18FB04C}" srcOrd="0" destOrd="0" presId="urn:microsoft.com/office/officeart/2005/8/layout/process4"/>
    <dgm:cxn modelId="{C3AB07A6-89B5-4368-8735-878E6D75DE14}" srcId="{3F717F67-BCAC-4737-8FDD-B5F2F2195EDB}" destId="{A14A5150-0CA1-4FD7-ADCA-35F4359F2123}" srcOrd="0" destOrd="0" parTransId="{06FC08DE-CFBB-4168-A10D-13C013EA33B8}" sibTransId="{A9F4419B-F256-44AE-A02B-8053DA2F05D9}"/>
    <dgm:cxn modelId="{95F5CCFB-1643-4E97-8CF1-9DDB6B3FCA5E}" type="presOf" srcId="{38B0CEB4-BE20-4E8F-BCEE-CC323BE51B72}" destId="{AC2687C4-C044-4017-8659-BB15C977C252}" srcOrd="0" destOrd="0" presId="urn:microsoft.com/office/officeart/2005/8/layout/process4"/>
    <dgm:cxn modelId="{47AD5B96-F359-48FF-AADF-40E0F0290942}" type="presParOf" srcId="{4D15C768-19DC-4BC1-843A-C363ABBF63B4}" destId="{4EDDDFBD-AF1A-43AC-8275-880BA48FFC4E}" srcOrd="0" destOrd="0" presId="urn:microsoft.com/office/officeart/2005/8/layout/process4"/>
    <dgm:cxn modelId="{C31A3CE1-3200-4730-A6AD-79614044262F}" type="presParOf" srcId="{4EDDDFBD-AF1A-43AC-8275-880BA48FFC4E}" destId="{C8DCDF12-1720-44A9-B753-12ED8F6244E7}" srcOrd="0" destOrd="0" presId="urn:microsoft.com/office/officeart/2005/8/layout/process4"/>
    <dgm:cxn modelId="{8B7DAC93-5E12-43B0-95E9-D5F32818629F}" type="presParOf" srcId="{4D15C768-19DC-4BC1-843A-C363ABBF63B4}" destId="{0508B9B7-06EE-4EB6-BB3D-2240FC51596C}" srcOrd="1" destOrd="0" presId="urn:microsoft.com/office/officeart/2005/8/layout/process4"/>
    <dgm:cxn modelId="{E6CFFE7B-B812-4887-9914-8A33A9D9A3EC}" type="presParOf" srcId="{4D15C768-19DC-4BC1-843A-C363ABBF63B4}" destId="{C29AAA3E-EA16-4234-8630-1F426F0EA0FF}" srcOrd="2" destOrd="0" presId="urn:microsoft.com/office/officeart/2005/8/layout/process4"/>
    <dgm:cxn modelId="{AE2F4108-79B9-4785-926D-233B4F60C6F0}" type="presParOf" srcId="{C29AAA3E-EA16-4234-8630-1F426F0EA0FF}" destId="{8B18BC2E-339C-483B-87C9-99C0CD05A5D3}" srcOrd="0" destOrd="0" presId="urn:microsoft.com/office/officeart/2005/8/layout/process4"/>
    <dgm:cxn modelId="{0B4C8063-7AE0-4001-9791-FE352997B4D6}" type="presParOf" srcId="{C29AAA3E-EA16-4234-8630-1F426F0EA0FF}" destId="{6133DBF0-5A10-44BA-A5E3-94444A26A1E9}" srcOrd="1" destOrd="0" presId="urn:microsoft.com/office/officeart/2005/8/layout/process4"/>
    <dgm:cxn modelId="{741FC68C-C933-45DC-877C-72F732990AB6}" type="presParOf" srcId="{C29AAA3E-EA16-4234-8630-1F426F0EA0FF}" destId="{0C6F0A99-1C24-4CD1-9539-60493889EF15}" srcOrd="2" destOrd="0" presId="urn:microsoft.com/office/officeart/2005/8/layout/process4"/>
    <dgm:cxn modelId="{6B059C2F-02C1-4243-B348-430BE44F651E}" type="presParOf" srcId="{0C6F0A99-1C24-4CD1-9539-60493889EF15}" destId="{222FEF0E-A9AB-49CF-9545-BCE5C18FB04C}" srcOrd="0" destOrd="0" presId="urn:microsoft.com/office/officeart/2005/8/layout/process4"/>
    <dgm:cxn modelId="{7B56CD6A-00B6-4F85-8BE0-B69AEC38160E}" type="presParOf" srcId="{0C6F0A99-1C24-4CD1-9539-60493889EF15}" destId="{AC2687C4-C044-4017-8659-BB15C977C252}" srcOrd="1" destOrd="0" presId="urn:microsoft.com/office/officeart/2005/8/layout/process4"/>
    <dgm:cxn modelId="{4BF5AAC6-3AA6-4D20-BEA0-B08551A45D60}" type="presParOf" srcId="{0C6F0A99-1C24-4CD1-9539-60493889EF15}" destId="{43B248DE-7BDA-4A0D-AFBA-13668D35CFDA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1A7BD1-95B7-4C9E-B5DC-CF7A41CB0319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B01841D6-0C6E-4EE9-B96B-B9E71AFC3C5A}">
      <dgm:prSet custT="1"/>
      <dgm:spPr/>
      <dgm:t>
        <a:bodyPr/>
        <a:lstStyle/>
        <a:p>
          <a:pPr algn="ctr"/>
          <a:r>
            <a:rPr lang="hr-HR" sz="2800" b="1" dirty="0">
              <a:latin typeface="Bookman Old Style" panose="02050604050505020204" pitchFamily="18" charset="0"/>
            </a:rPr>
            <a:t>Pedagoške mjere za koje se utvrđuju kriteriji u osnovnoj školi su: </a:t>
          </a:r>
          <a:endParaRPr lang="en-US" sz="2800" dirty="0">
            <a:latin typeface="Bookman Old Style" panose="02050604050505020204" pitchFamily="18" charset="0"/>
          </a:endParaRPr>
        </a:p>
      </dgm:t>
    </dgm:pt>
    <dgm:pt modelId="{74711B9D-1616-4FE4-993D-651390A001FB}" type="parTrans" cxnId="{93839D16-CF34-4B01-BED8-4B364AF12362}">
      <dgm:prSet/>
      <dgm:spPr/>
      <dgm:t>
        <a:bodyPr/>
        <a:lstStyle/>
        <a:p>
          <a:endParaRPr lang="en-US"/>
        </a:p>
      </dgm:t>
    </dgm:pt>
    <dgm:pt modelId="{0CA9B90A-D9EB-4C73-BC00-49D8E9B836E7}" type="sibTrans" cxnId="{93839D16-CF34-4B01-BED8-4B364AF12362}">
      <dgm:prSet/>
      <dgm:spPr/>
      <dgm:t>
        <a:bodyPr/>
        <a:lstStyle/>
        <a:p>
          <a:endParaRPr lang="en-US"/>
        </a:p>
      </dgm:t>
    </dgm:pt>
    <dgm:pt modelId="{E341ABE3-5C67-4F91-95CF-0339B57AC6FB}">
      <dgm:prSet custT="1"/>
      <dgm:spPr/>
      <dgm:t>
        <a:bodyPr/>
        <a:lstStyle/>
        <a:p>
          <a:r>
            <a:rPr lang="hr-HR" sz="3200">
              <a:latin typeface="Bookman Old Style" panose="02050604050505020204" pitchFamily="18" charset="0"/>
            </a:rPr>
            <a:t>Opomena </a:t>
          </a:r>
          <a:endParaRPr lang="en-US" sz="3200">
            <a:latin typeface="Bookman Old Style" panose="02050604050505020204" pitchFamily="18" charset="0"/>
          </a:endParaRPr>
        </a:p>
      </dgm:t>
    </dgm:pt>
    <dgm:pt modelId="{97352630-98D7-4015-87EC-7E154A20D214}" type="parTrans" cxnId="{4AD310FA-DCE7-4DA1-9519-2C41B68DB17F}">
      <dgm:prSet/>
      <dgm:spPr/>
      <dgm:t>
        <a:bodyPr/>
        <a:lstStyle/>
        <a:p>
          <a:endParaRPr lang="en-US"/>
        </a:p>
      </dgm:t>
    </dgm:pt>
    <dgm:pt modelId="{B7F745B2-2D7C-4BC7-AB06-67F2FBBE0EFF}" type="sibTrans" cxnId="{4AD310FA-DCE7-4DA1-9519-2C41B68DB17F}">
      <dgm:prSet/>
      <dgm:spPr/>
      <dgm:t>
        <a:bodyPr/>
        <a:lstStyle/>
        <a:p>
          <a:endParaRPr lang="en-US"/>
        </a:p>
      </dgm:t>
    </dgm:pt>
    <dgm:pt modelId="{D8021E22-93AC-4EB7-9D45-207A2B35A24A}">
      <dgm:prSet custT="1"/>
      <dgm:spPr/>
      <dgm:t>
        <a:bodyPr/>
        <a:lstStyle/>
        <a:p>
          <a:r>
            <a:rPr lang="hr-HR" sz="3200">
              <a:latin typeface="Bookman Old Style" panose="02050604050505020204" pitchFamily="18" charset="0"/>
            </a:rPr>
            <a:t>Ukor</a:t>
          </a:r>
          <a:endParaRPr lang="en-US" sz="3200">
            <a:latin typeface="Bookman Old Style" panose="02050604050505020204" pitchFamily="18" charset="0"/>
          </a:endParaRPr>
        </a:p>
      </dgm:t>
    </dgm:pt>
    <dgm:pt modelId="{C84463E9-57BA-4210-9D36-04595624A2E8}" type="parTrans" cxnId="{FB8C1AAE-6D45-41CD-AB14-074F9253BC8C}">
      <dgm:prSet/>
      <dgm:spPr/>
      <dgm:t>
        <a:bodyPr/>
        <a:lstStyle/>
        <a:p>
          <a:endParaRPr lang="en-US"/>
        </a:p>
      </dgm:t>
    </dgm:pt>
    <dgm:pt modelId="{EAEBD62A-16E5-4BD9-A82C-F0202EE5DCCD}" type="sibTrans" cxnId="{FB8C1AAE-6D45-41CD-AB14-074F9253BC8C}">
      <dgm:prSet/>
      <dgm:spPr/>
      <dgm:t>
        <a:bodyPr/>
        <a:lstStyle/>
        <a:p>
          <a:endParaRPr lang="en-US"/>
        </a:p>
      </dgm:t>
    </dgm:pt>
    <dgm:pt modelId="{0DF0BFCA-050C-445B-8E86-CB1BFF7A19FF}">
      <dgm:prSet custT="1"/>
      <dgm:spPr/>
      <dgm:t>
        <a:bodyPr/>
        <a:lstStyle/>
        <a:p>
          <a:r>
            <a:rPr lang="hr-HR" sz="3200">
              <a:latin typeface="Bookman Old Style" panose="02050604050505020204" pitchFamily="18" charset="0"/>
            </a:rPr>
            <a:t>Strogi ukor</a:t>
          </a:r>
          <a:endParaRPr lang="en-US" sz="3200">
            <a:latin typeface="Bookman Old Style" panose="02050604050505020204" pitchFamily="18" charset="0"/>
          </a:endParaRPr>
        </a:p>
      </dgm:t>
    </dgm:pt>
    <dgm:pt modelId="{7B19DAD4-CFA9-40F4-9213-CCF7C2A74CBA}" type="parTrans" cxnId="{A045875F-A106-4607-BEA6-7B0FDABA91EA}">
      <dgm:prSet/>
      <dgm:spPr/>
      <dgm:t>
        <a:bodyPr/>
        <a:lstStyle/>
        <a:p>
          <a:endParaRPr lang="en-US"/>
        </a:p>
      </dgm:t>
    </dgm:pt>
    <dgm:pt modelId="{C82FE879-7373-4639-97ED-394EE1553534}" type="sibTrans" cxnId="{A045875F-A106-4607-BEA6-7B0FDABA91EA}">
      <dgm:prSet/>
      <dgm:spPr/>
      <dgm:t>
        <a:bodyPr/>
        <a:lstStyle/>
        <a:p>
          <a:endParaRPr lang="en-US"/>
        </a:p>
      </dgm:t>
    </dgm:pt>
    <dgm:pt modelId="{C22772F5-CC6F-464D-8176-4728E483F63A}">
      <dgm:prSet custT="1"/>
      <dgm:spPr/>
      <dgm:t>
        <a:bodyPr/>
        <a:lstStyle/>
        <a:p>
          <a:r>
            <a:rPr lang="hr-HR" sz="3200">
              <a:latin typeface="Bookman Old Style" panose="02050604050505020204" pitchFamily="18" charset="0"/>
            </a:rPr>
            <a:t>Preseljenje u drugu školu</a:t>
          </a:r>
          <a:endParaRPr lang="en-US" sz="3200">
            <a:latin typeface="Bookman Old Style" panose="02050604050505020204" pitchFamily="18" charset="0"/>
          </a:endParaRPr>
        </a:p>
      </dgm:t>
    </dgm:pt>
    <dgm:pt modelId="{D04D6066-BAD9-470A-98AB-0E9C8C507FCE}" type="parTrans" cxnId="{30221852-914B-4327-B996-01A9A71F309E}">
      <dgm:prSet/>
      <dgm:spPr/>
      <dgm:t>
        <a:bodyPr/>
        <a:lstStyle/>
        <a:p>
          <a:endParaRPr lang="en-US"/>
        </a:p>
      </dgm:t>
    </dgm:pt>
    <dgm:pt modelId="{7A6CDA48-1C73-4C7E-BBC1-B3C58C250D06}" type="sibTrans" cxnId="{30221852-914B-4327-B996-01A9A71F309E}">
      <dgm:prSet/>
      <dgm:spPr/>
      <dgm:t>
        <a:bodyPr/>
        <a:lstStyle/>
        <a:p>
          <a:endParaRPr lang="en-US"/>
        </a:p>
      </dgm:t>
    </dgm:pt>
    <dgm:pt modelId="{1E4881D7-614C-4812-B874-FD00CD587356}" type="pres">
      <dgm:prSet presAssocID="{D91A7BD1-95B7-4C9E-B5DC-CF7A41CB0319}" presName="Name0" presStyleCnt="0">
        <dgm:presLayoutVars>
          <dgm:dir/>
          <dgm:animLvl val="lvl"/>
          <dgm:resizeHandles val="exact"/>
        </dgm:presLayoutVars>
      </dgm:prSet>
      <dgm:spPr/>
    </dgm:pt>
    <dgm:pt modelId="{A55C2853-7843-4E41-A51E-A231564D6B0F}" type="pres">
      <dgm:prSet presAssocID="{B01841D6-0C6E-4EE9-B96B-B9E71AFC3C5A}" presName="linNode" presStyleCnt="0"/>
      <dgm:spPr/>
    </dgm:pt>
    <dgm:pt modelId="{FDC1C5C7-31CA-49F7-924B-8C126F881ACD}" type="pres">
      <dgm:prSet presAssocID="{B01841D6-0C6E-4EE9-B96B-B9E71AFC3C5A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FC662D28-21BE-4B30-85FD-CF00EDE3E672}" type="pres">
      <dgm:prSet presAssocID="{B01841D6-0C6E-4EE9-B96B-B9E71AFC3C5A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CD81BF10-0BB9-463C-9AA5-20564816018B}" type="presOf" srcId="{B01841D6-0C6E-4EE9-B96B-B9E71AFC3C5A}" destId="{FDC1C5C7-31CA-49F7-924B-8C126F881ACD}" srcOrd="0" destOrd="0" presId="urn:microsoft.com/office/officeart/2005/8/layout/vList5"/>
    <dgm:cxn modelId="{93839D16-CF34-4B01-BED8-4B364AF12362}" srcId="{D91A7BD1-95B7-4C9E-B5DC-CF7A41CB0319}" destId="{B01841D6-0C6E-4EE9-B96B-B9E71AFC3C5A}" srcOrd="0" destOrd="0" parTransId="{74711B9D-1616-4FE4-993D-651390A001FB}" sibTransId="{0CA9B90A-D9EB-4C73-BC00-49D8E9B836E7}"/>
    <dgm:cxn modelId="{A045875F-A106-4607-BEA6-7B0FDABA91EA}" srcId="{B01841D6-0C6E-4EE9-B96B-B9E71AFC3C5A}" destId="{0DF0BFCA-050C-445B-8E86-CB1BFF7A19FF}" srcOrd="2" destOrd="0" parTransId="{7B19DAD4-CFA9-40F4-9213-CCF7C2A74CBA}" sibTransId="{C82FE879-7373-4639-97ED-394EE1553534}"/>
    <dgm:cxn modelId="{30221852-914B-4327-B996-01A9A71F309E}" srcId="{B01841D6-0C6E-4EE9-B96B-B9E71AFC3C5A}" destId="{C22772F5-CC6F-464D-8176-4728E483F63A}" srcOrd="3" destOrd="0" parTransId="{D04D6066-BAD9-470A-98AB-0E9C8C507FCE}" sibTransId="{7A6CDA48-1C73-4C7E-BBC1-B3C58C250D06}"/>
    <dgm:cxn modelId="{8FB90992-3C10-4821-B8ED-6FA2F10AB6AB}" type="presOf" srcId="{D8021E22-93AC-4EB7-9D45-207A2B35A24A}" destId="{FC662D28-21BE-4B30-85FD-CF00EDE3E672}" srcOrd="0" destOrd="1" presId="urn:microsoft.com/office/officeart/2005/8/layout/vList5"/>
    <dgm:cxn modelId="{36C06DAA-0636-4A3B-A2D0-155A2C5341C4}" type="presOf" srcId="{E341ABE3-5C67-4F91-95CF-0339B57AC6FB}" destId="{FC662D28-21BE-4B30-85FD-CF00EDE3E672}" srcOrd="0" destOrd="0" presId="urn:microsoft.com/office/officeart/2005/8/layout/vList5"/>
    <dgm:cxn modelId="{FB8C1AAE-6D45-41CD-AB14-074F9253BC8C}" srcId="{B01841D6-0C6E-4EE9-B96B-B9E71AFC3C5A}" destId="{D8021E22-93AC-4EB7-9D45-207A2B35A24A}" srcOrd="1" destOrd="0" parTransId="{C84463E9-57BA-4210-9D36-04595624A2E8}" sibTransId="{EAEBD62A-16E5-4BD9-A82C-F0202EE5DCCD}"/>
    <dgm:cxn modelId="{329EB5AE-B398-480B-967E-45FF757E6D07}" type="presOf" srcId="{D91A7BD1-95B7-4C9E-B5DC-CF7A41CB0319}" destId="{1E4881D7-614C-4812-B874-FD00CD587356}" srcOrd="0" destOrd="0" presId="urn:microsoft.com/office/officeart/2005/8/layout/vList5"/>
    <dgm:cxn modelId="{0E2590B7-20DC-47E9-90F8-BCE6196FBE56}" type="presOf" srcId="{C22772F5-CC6F-464D-8176-4728E483F63A}" destId="{FC662D28-21BE-4B30-85FD-CF00EDE3E672}" srcOrd="0" destOrd="3" presId="urn:microsoft.com/office/officeart/2005/8/layout/vList5"/>
    <dgm:cxn modelId="{960A4CC1-1190-4260-8527-645A99140165}" type="presOf" srcId="{0DF0BFCA-050C-445B-8E86-CB1BFF7A19FF}" destId="{FC662D28-21BE-4B30-85FD-CF00EDE3E672}" srcOrd="0" destOrd="2" presId="urn:microsoft.com/office/officeart/2005/8/layout/vList5"/>
    <dgm:cxn modelId="{4AD310FA-DCE7-4DA1-9519-2C41B68DB17F}" srcId="{B01841D6-0C6E-4EE9-B96B-B9E71AFC3C5A}" destId="{E341ABE3-5C67-4F91-95CF-0339B57AC6FB}" srcOrd="0" destOrd="0" parTransId="{97352630-98D7-4015-87EC-7E154A20D214}" sibTransId="{B7F745B2-2D7C-4BC7-AB06-67F2FBBE0EFF}"/>
    <dgm:cxn modelId="{43D22C98-A475-4BD1-92A9-81F8CA0715EE}" type="presParOf" srcId="{1E4881D7-614C-4812-B874-FD00CD587356}" destId="{A55C2853-7843-4E41-A51E-A231564D6B0F}" srcOrd="0" destOrd="0" presId="urn:microsoft.com/office/officeart/2005/8/layout/vList5"/>
    <dgm:cxn modelId="{93927067-48D5-43C6-878D-CDFF6A01D938}" type="presParOf" srcId="{A55C2853-7843-4E41-A51E-A231564D6B0F}" destId="{FDC1C5C7-31CA-49F7-924B-8C126F881ACD}" srcOrd="0" destOrd="0" presId="urn:microsoft.com/office/officeart/2005/8/layout/vList5"/>
    <dgm:cxn modelId="{C83E6538-5467-4D6D-B9F6-23CAAC0CBB68}" type="presParOf" srcId="{A55C2853-7843-4E41-A51E-A231564D6B0F}" destId="{FC662D28-21BE-4B30-85FD-CF00EDE3E67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971E2B-0F97-4BB2-B02C-3AA22BF819FF}">
      <dsp:nvSpPr>
        <dsp:cNvPr id="0" name=""/>
        <dsp:cNvSpPr/>
      </dsp:nvSpPr>
      <dsp:spPr>
        <a:xfrm>
          <a:off x="0" y="540703"/>
          <a:ext cx="10515600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b="1" kern="1200"/>
            <a:t>Svrha izricanja pedagoške mjere je da se njezinim izricanjem:</a:t>
          </a:r>
          <a:endParaRPr lang="en-US" sz="2400" kern="1200"/>
        </a:p>
      </dsp:txBody>
      <dsp:txXfrm>
        <a:off x="28100" y="568803"/>
        <a:ext cx="10459400" cy="519439"/>
      </dsp:txXfrm>
    </dsp:sp>
    <dsp:sp modelId="{2441F9AD-911C-45FD-8146-5D32F5778828}">
      <dsp:nvSpPr>
        <dsp:cNvPr id="0" name=""/>
        <dsp:cNvSpPr/>
      </dsp:nvSpPr>
      <dsp:spPr>
        <a:xfrm>
          <a:off x="0" y="1185463"/>
          <a:ext cx="10515600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utječe na promjenu ponašanja učenika </a:t>
          </a:r>
          <a:endParaRPr lang="en-US" sz="2400" kern="1200"/>
        </a:p>
      </dsp:txBody>
      <dsp:txXfrm>
        <a:off x="28100" y="1213563"/>
        <a:ext cx="10459400" cy="519439"/>
      </dsp:txXfrm>
    </dsp:sp>
    <dsp:sp modelId="{4103E56E-D900-4674-8B13-5C7588C746AE}">
      <dsp:nvSpPr>
        <dsp:cNvPr id="0" name=""/>
        <dsp:cNvSpPr/>
      </dsp:nvSpPr>
      <dsp:spPr>
        <a:xfrm>
          <a:off x="0" y="1830223"/>
          <a:ext cx="10515600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da bude poticaj na odgovorno i primjerno ponašanje drugim učenicima. </a:t>
          </a:r>
          <a:endParaRPr lang="en-US" sz="2400" kern="1200"/>
        </a:p>
      </dsp:txBody>
      <dsp:txXfrm>
        <a:off x="28100" y="1858323"/>
        <a:ext cx="10459400" cy="519439"/>
      </dsp:txXfrm>
    </dsp:sp>
    <dsp:sp modelId="{4249E63A-556D-4544-A9E3-B8EF2497D86E}">
      <dsp:nvSpPr>
        <dsp:cNvPr id="0" name=""/>
        <dsp:cNvSpPr/>
      </dsp:nvSpPr>
      <dsp:spPr>
        <a:xfrm>
          <a:off x="0" y="2474983"/>
          <a:ext cx="10515600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potaknuti učenike na preuzimanje odgovornosti </a:t>
          </a:r>
          <a:endParaRPr lang="en-US" sz="2400" kern="1200"/>
        </a:p>
      </dsp:txBody>
      <dsp:txXfrm>
        <a:off x="28100" y="2503083"/>
        <a:ext cx="10459400" cy="519439"/>
      </dsp:txXfrm>
    </dsp:sp>
    <dsp:sp modelId="{CCC69AEF-5C69-4685-A5ED-546CF52D5FA6}">
      <dsp:nvSpPr>
        <dsp:cNvPr id="0" name=""/>
        <dsp:cNvSpPr/>
      </dsp:nvSpPr>
      <dsp:spPr>
        <a:xfrm>
          <a:off x="0" y="3119743"/>
          <a:ext cx="10515600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usvajanje pozitivnog odnosa prema školskim obvezama i okruženju</a:t>
          </a:r>
          <a:endParaRPr lang="en-US" sz="2400" kern="1200"/>
        </a:p>
      </dsp:txBody>
      <dsp:txXfrm>
        <a:off x="28100" y="3147843"/>
        <a:ext cx="10459400" cy="5194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DCDF12-1720-44A9-B753-12ED8F6244E7}">
      <dsp:nvSpPr>
        <dsp:cNvPr id="0" name=""/>
        <dsp:cNvSpPr/>
      </dsp:nvSpPr>
      <dsp:spPr>
        <a:xfrm>
          <a:off x="0" y="2556702"/>
          <a:ext cx="10515600" cy="16774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Kriteriji na temelju kojih se izriče pedagoška mjera su takvi da </a:t>
          </a:r>
          <a:r>
            <a:rPr lang="hr-HR" sz="2400" b="1" kern="1200" dirty="0"/>
            <a:t>potaknu učenika na odustajanje od neprihvatljivih oblika ponašanja </a:t>
          </a:r>
          <a:r>
            <a:rPr lang="hr-HR" sz="2400" kern="1200" dirty="0"/>
            <a:t>i usvajanje prihvatljivih oblika ponašanja, u skladu s pravilima i kućnim redom škole</a:t>
          </a:r>
          <a:endParaRPr lang="en-US" sz="2400" kern="1200" dirty="0"/>
        </a:p>
      </dsp:txBody>
      <dsp:txXfrm>
        <a:off x="0" y="2556702"/>
        <a:ext cx="10515600" cy="1677473"/>
      </dsp:txXfrm>
    </dsp:sp>
    <dsp:sp modelId="{6133DBF0-5A10-44BA-A5E3-94444A26A1E9}">
      <dsp:nvSpPr>
        <dsp:cNvPr id="0" name=""/>
        <dsp:cNvSpPr/>
      </dsp:nvSpPr>
      <dsp:spPr>
        <a:xfrm rot="10800000">
          <a:off x="0" y="1910"/>
          <a:ext cx="10515600" cy="2579954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Pedagoške mjere izriču se zbog </a:t>
          </a:r>
          <a:endParaRPr lang="en-US" sz="2400" kern="1200"/>
        </a:p>
      </dsp:txBody>
      <dsp:txXfrm rot="-10800000">
        <a:off x="0" y="1910"/>
        <a:ext cx="10515600" cy="905564"/>
      </dsp:txXfrm>
    </dsp:sp>
    <dsp:sp modelId="{222FEF0E-A9AB-49CF-9545-BCE5C18FB04C}">
      <dsp:nvSpPr>
        <dsp:cNvPr id="0" name=""/>
        <dsp:cNvSpPr/>
      </dsp:nvSpPr>
      <dsp:spPr>
        <a:xfrm>
          <a:off x="5134" y="907474"/>
          <a:ext cx="3501776" cy="77140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0" i="0" kern="1200" dirty="0"/>
            <a:t>povrede dužnosti, </a:t>
          </a:r>
          <a:endParaRPr lang="en-US" sz="1800" kern="1200" dirty="0"/>
        </a:p>
      </dsp:txBody>
      <dsp:txXfrm>
        <a:off x="5134" y="907474"/>
        <a:ext cx="3501776" cy="771406"/>
      </dsp:txXfrm>
    </dsp:sp>
    <dsp:sp modelId="{AC2687C4-C044-4017-8659-BB15C977C252}">
      <dsp:nvSpPr>
        <dsp:cNvPr id="0" name=""/>
        <dsp:cNvSpPr/>
      </dsp:nvSpPr>
      <dsp:spPr>
        <a:xfrm>
          <a:off x="3506911" y="907474"/>
          <a:ext cx="3501776" cy="77140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0" i="0" kern="1200"/>
            <a:t>neispunjavanja obveza, </a:t>
          </a:r>
          <a:endParaRPr lang="en-US" sz="1800" kern="1200"/>
        </a:p>
      </dsp:txBody>
      <dsp:txXfrm>
        <a:off x="3506911" y="907474"/>
        <a:ext cx="3501776" cy="771406"/>
      </dsp:txXfrm>
    </dsp:sp>
    <dsp:sp modelId="{43B248DE-7BDA-4A0D-AFBA-13668D35CFDA}">
      <dsp:nvSpPr>
        <dsp:cNvPr id="0" name=""/>
        <dsp:cNvSpPr/>
      </dsp:nvSpPr>
      <dsp:spPr>
        <a:xfrm>
          <a:off x="7008688" y="907474"/>
          <a:ext cx="3501776" cy="77140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0" i="0" kern="1200"/>
            <a:t>nasilničkog ponašanja i drugih neprimjerenih ponašanja</a:t>
          </a:r>
          <a:endParaRPr lang="en-US" sz="1800" kern="1200"/>
        </a:p>
      </dsp:txBody>
      <dsp:txXfrm>
        <a:off x="7008688" y="907474"/>
        <a:ext cx="3501776" cy="7714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662D28-21BE-4B30-85FD-CF00EDE3E672}">
      <dsp:nvSpPr>
        <dsp:cNvPr id="0" name=""/>
        <dsp:cNvSpPr/>
      </dsp:nvSpPr>
      <dsp:spPr>
        <a:xfrm rot="5400000">
          <a:off x="5639651" y="-1476296"/>
          <a:ext cx="3021912" cy="6729984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3200" kern="1200">
              <a:latin typeface="Bookman Old Style" panose="02050604050505020204" pitchFamily="18" charset="0"/>
            </a:rPr>
            <a:t>Opomena </a:t>
          </a:r>
          <a:endParaRPr lang="en-US" sz="3200" kern="1200">
            <a:latin typeface="Bookman Old Style" panose="02050604050505020204" pitchFamily="18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3200" kern="1200">
              <a:latin typeface="Bookman Old Style" panose="02050604050505020204" pitchFamily="18" charset="0"/>
            </a:rPr>
            <a:t>Ukor</a:t>
          </a:r>
          <a:endParaRPr lang="en-US" sz="3200" kern="1200">
            <a:latin typeface="Bookman Old Style" panose="02050604050505020204" pitchFamily="18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3200" kern="1200">
              <a:latin typeface="Bookman Old Style" panose="02050604050505020204" pitchFamily="18" charset="0"/>
            </a:rPr>
            <a:t>Strogi ukor</a:t>
          </a:r>
          <a:endParaRPr lang="en-US" sz="3200" kern="1200">
            <a:latin typeface="Bookman Old Style" panose="02050604050505020204" pitchFamily="18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3200" kern="1200">
              <a:latin typeface="Bookman Old Style" panose="02050604050505020204" pitchFamily="18" charset="0"/>
            </a:rPr>
            <a:t>Preseljenje u drugu školu</a:t>
          </a:r>
          <a:endParaRPr lang="en-US" sz="3200" kern="1200">
            <a:latin typeface="Bookman Old Style" panose="02050604050505020204" pitchFamily="18" charset="0"/>
          </a:endParaRPr>
        </a:p>
      </dsp:txBody>
      <dsp:txXfrm rot="-5400000">
        <a:off x="3785615" y="525258"/>
        <a:ext cx="6582466" cy="2726876"/>
      </dsp:txXfrm>
    </dsp:sp>
    <dsp:sp modelId="{FDC1C5C7-31CA-49F7-924B-8C126F881ACD}">
      <dsp:nvSpPr>
        <dsp:cNvPr id="0" name=""/>
        <dsp:cNvSpPr/>
      </dsp:nvSpPr>
      <dsp:spPr>
        <a:xfrm>
          <a:off x="0" y="0"/>
          <a:ext cx="3785616" cy="377739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b="1" kern="1200" dirty="0">
              <a:latin typeface="Bookman Old Style" panose="02050604050505020204" pitchFamily="18" charset="0"/>
            </a:rPr>
            <a:t>Pedagoške mjere za koje se utvrđuju kriteriji u osnovnoj školi su: </a:t>
          </a:r>
          <a:endParaRPr lang="en-US" sz="2800" kern="1200" dirty="0">
            <a:latin typeface="Bookman Old Style" panose="02050604050505020204" pitchFamily="18" charset="0"/>
          </a:endParaRPr>
        </a:p>
      </dsp:txBody>
      <dsp:txXfrm>
        <a:off x="184397" y="184397"/>
        <a:ext cx="3416822" cy="34085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F32E9A-910A-4FD9-A2D9-7AAFE7AB8289}" type="datetimeFigureOut">
              <a:rPr lang="hr-HR" smtClean="0"/>
              <a:t>5.9.2025.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3FF1D8-B780-4E44-A5FD-5E124B2D55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26953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821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363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949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715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250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381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009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1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hr-HR" smtClean="0"/>
              <a:pPr/>
              <a:t>27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03535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1E8A1-6DA8-4496-BCE8-03ED561CC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760"/>
            <a:ext cx="10515600" cy="2890202"/>
          </a:xfrm>
        </p:spPr>
        <p:txBody>
          <a:bodyPr anchor="b">
            <a:normAutofit/>
          </a:bodyPr>
          <a:lstStyle>
            <a:lvl1pPr algn="l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B24CCC-3D44-4BB5-AA35-A21607EF69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506150"/>
            <a:ext cx="10515600" cy="2483488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F80F6-1855-44E9-BA95-5E00A06E7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D7FFD-570A-4968-B943-AF87BB679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CE6A8-0665-4714-B241-6AFBA8C6F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57266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926EC-DC54-4882-9D58-F201EA25C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804E7C-4CBA-49AF-B24C-1A1FF51C21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3C727-C0C7-4BBA-9CF5-6C1FAC76B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03986-C5B4-4956-AC6F-4F36186B8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5F941-E847-4C51-97D6-21066B26E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4199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0338D2-D9EE-4B67-97C1-08ABD57453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53848" y="365125"/>
            <a:ext cx="3999952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4B1422-6C1E-4422-80E8-34B0092FBF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26546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8B53C-3084-4BC0-A80E-DB41C04C6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6BFDE-DC70-4A6E-90B8-337FC4725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3578F-39AE-4F6F-9614-32EF672E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280297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hr-HR"/>
              <a:t>Uredite stil naslova matrice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hr-HR"/>
              <a:t>Kliknite da biste uredili stil podnaslova matrice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96154935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Uredite stil naslova matrice</a:t>
            </a:r>
            <a:endParaRPr lang="hr-HR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hr-HR"/>
              <a:t>Uredite stilove teksta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</a:t>
            </a:r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7BA255B-A5F4-40BB-BC25-5E81185CD54E}" type="datetime1">
              <a:rPr lang="hr-HR" smtClean="0"/>
              <a:pPr/>
              <a:t>5.9.2025.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655493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hr-HR"/>
              <a:t>Uredite stil naslova matrice</a:t>
            </a:r>
            <a:endParaRPr lang="hr-HR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/>
              <a:t>Uredite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4040764963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Uredite stil naslova matrice</a:t>
            </a:r>
            <a:endParaRPr lang="hr-HR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hr-HR"/>
              <a:t>Uredite stilove teksta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</a:t>
            </a:r>
            <a:endParaRPr lang="hr-HR" dirty="0"/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hr-HR"/>
              <a:t>Uredite stilove teksta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</a:t>
            </a:r>
            <a:endParaRPr lang="hr-HR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128B6F2-E134-4EC4-BA79-DA75817F38EA}" type="datetime1">
              <a:rPr lang="hr-HR" smtClean="0"/>
              <a:pPr/>
              <a:t>5.9.2025.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66392322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Uredite stil naslova matrice</a:t>
            </a:r>
            <a:endParaRPr lang="hr-HR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hr-HR"/>
              <a:t>Uredite stilove teksta matrice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hr-HR"/>
              <a:t>Uredite stilove teksta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</a:t>
            </a:r>
            <a:endParaRPr lang="hr-HR" dirty="0"/>
          </a:p>
        </p:txBody>
      </p:sp>
      <p:sp>
        <p:nvSpPr>
          <p:cNvPr id="5" name="Rezervirano mjesto za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hr-HR"/>
              <a:t>Uredite stilove teksta matrice</a:t>
            </a:r>
          </a:p>
        </p:txBody>
      </p:sp>
      <p:sp>
        <p:nvSpPr>
          <p:cNvPr id="6" name="Rezervirano mjesto za sadržaj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hr-HR"/>
              <a:t>Uredite stilove teksta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</a:t>
            </a:r>
            <a:endParaRPr lang="hr-HR" dirty="0"/>
          </a:p>
        </p:txBody>
      </p:sp>
      <p:sp>
        <p:nvSpPr>
          <p:cNvPr id="9" name="Rezervirano mjesto za broj slajd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8" name="Rezervirano mjesto za podnožj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7" name="Rezervirano mjesto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8C71986-3044-4F39-96BE-9827B10FC82C}" type="datetime1">
              <a:rPr lang="hr-HR" smtClean="0"/>
              <a:pPr/>
              <a:t>5.9.2025.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46770632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Uredite stil naslova matrice</a:t>
            </a:r>
            <a:endParaRPr lang="hr-HR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225DC41-1D85-4342-B928-E4421B5630A3}" type="datetime1">
              <a:rPr lang="hr-HR" smtClean="0"/>
              <a:pPr/>
              <a:t>5.9.2025.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16152127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za broj slajd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3" name="Rezervirano mjesto za podnožj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2" name="Rezervirano mjesto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C819560-C839-46CB-AA65-661F80B5F9A5}" type="datetime1">
              <a:rPr lang="hr-HR" smtClean="0"/>
              <a:pPr/>
              <a:t>5.9.2025.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55229263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ije slike s opis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hr-HR"/>
              <a:t>Uredite stil naslova matrice</a:t>
            </a:r>
            <a:endParaRPr lang="hr-HR" dirty="0"/>
          </a:p>
        </p:txBody>
      </p:sp>
      <p:grpSp>
        <p:nvGrpSpPr>
          <p:cNvPr id="9" name="Grupa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3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4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5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6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7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8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9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0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1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36" name="Rezervirano mjesto za sliku 33" descr="Prazno rezervirano mjesto za dodavanje slike. Kliknite rezervirano mjesto i odaberite sliku koju želite dodati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/>
              <a:t>Kliknite ikonu da biste dodali  sliku</a:t>
            </a:r>
            <a:endParaRPr lang="hr-HR" dirty="0"/>
          </a:p>
        </p:txBody>
      </p:sp>
      <p:sp>
        <p:nvSpPr>
          <p:cNvPr id="39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/>
              <a:t>Uredite stilove teksta matrice</a:t>
            </a:r>
          </a:p>
        </p:txBody>
      </p:sp>
      <p:grpSp>
        <p:nvGrpSpPr>
          <p:cNvPr id="22" name="Grupa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4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5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6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7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8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9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0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1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2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3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4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37" name="Rezervirano mjesto za sliku 33" descr="Prazno rezervirano mjesto za dodavanje slike. Kliknite rezervirano mjesto i odaberite sliku koju želite dodati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/>
              <a:t>Kliknite ikonu da biste dodali  sliku</a:t>
            </a:r>
            <a:endParaRPr lang="hr-HR" dirty="0"/>
          </a:p>
        </p:txBody>
      </p:sp>
      <p:sp>
        <p:nvSpPr>
          <p:cNvPr id="40" name="Rezervirano mjesto za tekst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/>
              <a:t>Uredite stilove teksta matrice</a:t>
            </a:r>
          </a:p>
        </p:txBody>
      </p:sp>
      <p:sp>
        <p:nvSpPr>
          <p:cNvPr id="8" name="Rezervirano mjesto za broj slajd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7" name="Rezervirano mjesto za podnožj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6" name="Rezervirano mjesto za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FD71C69-56CB-4FDD-BD88-46B617C92F2E}" type="datetime1">
              <a:rPr lang="hr-HR" smtClean="0"/>
              <a:pPr/>
              <a:t>5.9.2025.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3563274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2A8A8-ECDA-4018-ABB4-CC22892BE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0AE7C-51AF-4F0E-B5A3-8C7E1026C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28C09-A717-49AB-B60E-433BC4692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1A47A-6E5A-4754-8B43-9CE556160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A1EB-7AC7-4F86-90C0-AA980D887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755182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 slike s opis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Uredite stil naslova matrice</a:t>
            </a:r>
            <a:endParaRPr lang="hr-HR" dirty="0"/>
          </a:p>
        </p:txBody>
      </p:sp>
      <p:grpSp>
        <p:nvGrpSpPr>
          <p:cNvPr id="52" name="Grupa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4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5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6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7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8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9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0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1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2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3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4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79" name="Rezervirano mjesto za sliku 33" descr="Prazno rezervirano mjesto za dodavanje slike. Kliknite rezervirano mjesto i odaberite sliku koju želite dodati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/>
              <a:t>Kliknite ikonu da biste dodali  sliku</a:t>
            </a:r>
            <a:endParaRPr lang="hr-HR" dirty="0"/>
          </a:p>
        </p:txBody>
      </p:sp>
      <p:sp>
        <p:nvSpPr>
          <p:cNvPr id="81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/>
              <a:t>Uredite stilove teksta matrice</a:t>
            </a:r>
          </a:p>
        </p:txBody>
      </p:sp>
      <p:grpSp>
        <p:nvGrpSpPr>
          <p:cNvPr id="84" name="Grupa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6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7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8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9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0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1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2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3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4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5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6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78" name="Rezervirano mjesto za sliku 33" descr="Prazno rezervirano mjesto za dodavanje slike. Kliknite rezervirano mjesto i odaberite sliku koju želite dodati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/>
              <a:t>Kliknite ikonu da biste dodali  sliku</a:t>
            </a:r>
            <a:endParaRPr lang="hr-HR" dirty="0"/>
          </a:p>
        </p:txBody>
      </p:sp>
      <p:sp>
        <p:nvSpPr>
          <p:cNvPr id="82" name="Rezervirano mjesto za tekst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/>
              <a:t>Uredite stilove teksta matrice</a:t>
            </a:r>
          </a:p>
        </p:txBody>
      </p:sp>
      <p:grpSp>
        <p:nvGrpSpPr>
          <p:cNvPr id="97" name="Grupa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9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0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1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2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3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4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5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6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7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8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9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80" name="Rezervirano mjesto za sliku 33" descr="Prazno rezervirano mjesto za dodavanje slike. Kliknite rezervirano mjesto i odaberite sliku koju želite dodati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/>
              <a:t>Kliknite ikonu da biste dodali  sliku</a:t>
            </a:r>
            <a:endParaRPr lang="hr-HR" dirty="0"/>
          </a:p>
        </p:txBody>
      </p:sp>
      <p:sp>
        <p:nvSpPr>
          <p:cNvPr id="83" name="Rezervirano mjesto za tekst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/>
              <a:t>Uredite stilove teksta matrice</a:t>
            </a:r>
          </a:p>
        </p:txBody>
      </p:sp>
      <p:sp>
        <p:nvSpPr>
          <p:cNvPr id="8" name="Rezervirano mjesto za broj slajd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7" name="Rezervirano mjesto za podnožj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6" name="Rezervirano mjesto za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24A7A35-4548-4474-A8AF-8E83A54B9FA7}" type="datetime1">
              <a:rPr lang="hr-HR" smtClean="0"/>
              <a:pPr/>
              <a:t>5.9.2025.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45014321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 slike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hr-HR"/>
              <a:t>Uredite stil naslova matrice</a:t>
            </a:r>
            <a:endParaRPr lang="hr-HR" dirty="0"/>
          </a:p>
        </p:txBody>
      </p:sp>
      <p:grpSp>
        <p:nvGrpSpPr>
          <p:cNvPr id="84" name="Grupa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6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7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8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9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0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1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2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3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4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5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6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97" name="Rezervirano mjesto za sliku 33" descr="Prazno rezervirano mjesto za dodavanje slike. Kliknite rezervirano mjesto i odaberite sliku koju želite dodati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/>
              <a:t>Kliknite ikonu da biste dodali  sliku</a:t>
            </a:r>
            <a:endParaRPr lang="hr-HR" dirty="0"/>
          </a:p>
        </p:txBody>
      </p:sp>
      <p:grpSp>
        <p:nvGrpSpPr>
          <p:cNvPr id="98" name="Grupa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0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1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2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3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4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5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6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7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8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9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0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111" name="Rezervirano mjesto za sliku 33" descr="Prazno rezervirano mjesto za dodavanje slike. Kliknite rezervirano mjesto i odaberite sliku koju želite dodati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/>
              <a:t>Kliknite ikonu da biste dodali  sliku</a:t>
            </a:r>
            <a:endParaRPr lang="hr-HR" dirty="0"/>
          </a:p>
        </p:txBody>
      </p:sp>
      <p:grpSp>
        <p:nvGrpSpPr>
          <p:cNvPr id="112" name="Grupa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4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5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6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7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8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9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0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1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2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3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4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125" name="Rezervirano mjesto za sliku 33" descr="Prazno rezervirano mjesto za dodavanje slike. Kliknite rezervirano mjesto i odaberite sliku koju želite dodati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/>
              <a:t>Kliknite ikonu da biste dodali  sliku</a:t>
            </a:r>
            <a:endParaRPr lang="hr-HR" dirty="0"/>
          </a:p>
        </p:txBody>
      </p:sp>
      <p:sp>
        <p:nvSpPr>
          <p:cNvPr id="126" name="Rezervirano mjesto za tekst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/>
              <a:t>Uredite stilove teksta matrice</a:t>
            </a:r>
          </a:p>
        </p:txBody>
      </p:sp>
      <p:sp>
        <p:nvSpPr>
          <p:cNvPr id="8" name="Rezervirano mjesto za broj slajd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7" name="Rezervirano mjesto za podnožj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6" name="Rezervirano mjesto za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88723A5-F4CF-4DE3-8590-EFF5BC8ACA80}" type="datetime1">
              <a:rPr lang="hr-HR" smtClean="0"/>
              <a:pPr/>
              <a:t>5.9.2025.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33799978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hr-HR"/>
              <a:t>Uredite stil naslova matrice</a:t>
            </a:r>
            <a:endParaRPr lang="hr-HR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hr-HR"/>
              <a:t>Uredite stilove teksta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</a:t>
            </a:r>
            <a:endParaRPr lang="hr-HR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/>
              <a:t>Uredite stilove teksta matrice</a:t>
            </a:r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2765FE14-8FEB-4FB7-96F3-248DCACF1460}" type="datetime1">
              <a:rPr lang="hr-HR" smtClean="0"/>
              <a:pPr/>
              <a:t>5.9.2025.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8680403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hr-HR"/>
              <a:t>Uredite stil naslova matrice</a:t>
            </a:r>
            <a:endParaRPr lang="hr-HR" dirty="0"/>
          </a:p>
        </p:txBody>
      </p:sp>
      <p:grpSp>
        <p:nvGrpSpPr>
          <p:cNvPr id="8" name="Grupa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Prostoručni oblik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" name="Prostoručni oblik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grpSp>
          <p:nvGrpSpPr>
            <p:cNvPr id="11" name="Grupa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Prostoručni oblik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21" name="Prostoručni oblik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</p:grpSp>
        <p:sp>
          <p:nvSpPr>
            <p:cNvPr id="12" name="Prostoručni oblik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3" name="Prostoručni oblik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4" name="Prostoručni oblik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5" name="Prostoručni oblik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6" name="Prostoručni oblik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7" name="Prostoručni oblik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8" name="Prostoručni oblik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9" name="Prostoručni oblik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3" name="Rezervirano mjesto za sliku 2" descr="Prazno rezervirano mjesto za dodavanje slike. Kliknite rezervirano mjesto i odaberite sliku koju želite dodati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hr-HR"/>
              <a:t>Kliknite ikonu da biste dodali  sliku</a:t>
            </a:r>
            <a:endParaRPr lang="hr-HR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/>
              <a:t>Uredite stilove teksta matrice</a:t>
            </a:r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5349938-8776-4BAB-91A7-F7F59A04B4A7}" type="datetime1">
              <a:rPr lang="hr-HR" smtClean="0"/>
              <a:pPr/>
              <a:t>5.9.2025.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52699964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Uredite stil naslova matrice</a:t>
            </a:r>
            <a:endParaRPr lang="hr-HR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hr-HR"/>
              <a:t>Uredite stilove teksta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</a:t>
            </a:r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F81702F-4116-4F57-94B5-8524C41F8484}" type="datetime1">
              <a:rPr lang="hr-HR" smtClean="0"/>
              <a:pPr/>
              <a:t>5.9.2025.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93814294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hr-HR"/>
              <a:t>Uredite stil naslova matrice</a:t>
            </a:r>
            <a:endParaRPr lang="hr-HR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hr-HR"/>
              <a:t>Uredite stilove teksta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</a:t>
            </a:r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499DDC8-0C0D-408C-A278-3E5E49FCE68C}" type="datetime1">
              <a:rPr lang="hr-HR" smtClean="0"/>
              <a:pPr/>
              <a:t>5.9.2025.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4438030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95957-C46F-4F17-BC8C-6507E676E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65760"/>
            <a:ext cx="10515600" cy="382786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9661B-6633-4C8B-8B9C-E514DF851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43817"/>
            <a:ext cx="10515600" cy="16458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274BF-C1CD-4709-B0A0-E9407DBE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ADB94-0A5B-4B56-B0B1-1FF5580A4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A668A-35AE-4CDF-AC4C-2BEEA9EE8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63937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7F1FD-0E96-4963-9F09-92861572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9E5F0-B650-4AFF-B90E-23B378684D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40876"/>
            <a:ext cx="5181600" cy="42360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D1747B-302D-476E-8F4F-E4B114C66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40876"/>
            <a:ext cx="5181600" cy="42360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40577D-22F7-4958-BB3D-6C9265EA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EC5B46-A8FB-4683-9618-3F6E07383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7887BD-93E9-4181-9D7F-940C3E173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8218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63D79-FA27-4567-9032-AF722733E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77C1BF-703F-4992-BB0C-EB1E579C74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51823"/>
            <a:ext cx="5157787" cy="823912"/>
          </a:xfrm>
        </p:spPr>
        <p:txBody>
          <a:bodyPr anchor="b"/>
          <a:lstStyle>
            <a:lvl1pPr marL="0" indent="0">
              <a:buNone/>
              <a:defRPr lang="en-US" sz="2400" b="0" i="1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B2FCE1-6DC0-43B5-8016-89FD4AF5A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54741"/>
            <a:ext cx="5157787" cy="32349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2FED7A-67D0-43CC-889A-25F8849647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51823"/>
            <a:ext cx="5183188" cy="823912"/>
          </a:xfrm>
        </p:spPr>
        <p:txBody>
          <a:bodyPr anchor="b"/>
          <a:lstStyle>
            <a:lvl1pPr marL="0" indent="0">
              <a:buNone/>
              <a:defRPr lang="en-US" sz="2400" b="0" i="1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31C176-48F2-44EC-B3A2-A144403D57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54741"/>
            <a:ext cx="5183188" cy="32349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9187B8-AC48-4FE7-8658-8A31E3731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CAB465-E22E-45DC-89C9-406121BCE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F9D1CF-F964-4405-8677-5F9E2A028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17138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A3453-DD0F-41C0-8F4A-5DC343F5E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4E6313-506F-4456-B3D9-D9655538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26068-7707-41EC-93EF-A24CAF8FF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9C8A3C-8C01-4039-B47B-57D849758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93480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892633-8C77-419D-B24D-2B3D44DBA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149D59-0A88-4A14-A740-4CCD9B526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3DEF9-802F-444E-92D2-397862EEA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3387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23C20-3881-4F15-94F7-9D7B9F9E3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343400" cy="2971800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8F40F-6C2A-48EC-8F16-DA179A1DA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4638" y="457201"/>
            <a:ext cx="5800749" cy="54038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736B7E-D33D-48C7-97AC-5C0D9874F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657600"/>
            <a:ext cx="4343400" cy="2211387"/>
          </a:xfrm>
        </p:spPr>
        <p:txBody>
          <a:bodyPr>
            <a:normAutofit/>
          </a:bodyPr>
          <a:lstStyle>
            <a:lvl1pPr marL="0" indent="0">
              <a:buNone/>
              <a:defRPr lang="en-US" sz="2400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149BC5-FF58-463A-B4FA-F0F912F12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7072D7-4A2A-407F-A084-6AE8DD001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D4C41C-C368-475C-BDC1-DC5B29C78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17923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F67B0-865B-44ED-9DFE-36C73B0C8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343400" cy="2971800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3C5CF7-138A-437C-9E0A-FF41799703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61462" y="457201"/>
            <a:ext cx="5793925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117822-7770-4117-96A2-8D2FF0A01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664424"/>
            <a:ext cx="4343400" cy="2204564"/>
          </a:xfrm>
        </p:spPr>
        <p:txBody>
          <a:bodyPr>
            <a:normAutofit/>
          </a:bodyPr>
          <a:lstStyle>
            <a:lvl1pPr marL="0" indent="0">
              <a:buNone/>
              <a:defRPr lang="en-US" sz="2400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295030-39C7-4814-A766-1A3E094E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1F02CD-DC87-47B6-96C4-F6470B1D8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CFF531-02C2-4C1D-A692-704037806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21021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6818BD-D734-48A1-8CC0-609D11E55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9D215A-D2A1-4903-A905-F8B06EF41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0875"/>
            <a:ext cx="10515600" cy="4236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2B88A-7A1D-4AA1-8536-28DC13DBA5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766A6-3C10-4AB8-86A1-BB1F0CDA7EFE}" type="datetimeFigureOut">
              <a:rPr lang="en-US" smtClean="0"/>
              <a:pPr/>
              <a:t>9/5/2025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FE925-0C4B-4BAE-9799-3A9D46D920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DAD54-E5C5-4D48-8592-BB22F0A85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60201-1C40-4B39-813D-5CD9493BAE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87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03" r:id="rId6"/>
    <p:sldLayoutId id="2147483808" r:id="rId7"/>
    <p:sldLayoutId id="2147483804" r:id="rId8"/>
    <p:sldLayoutId id="2147483805" r:id="rId9"/>
    <p:sldLayoutId id="2147483806" r:id="rId10"/>
    <p:sldLayoutId id="214748380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5400" kern="1200" smtClean="0"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0" scaled="1"/>
          </a:gradFill>
          <a:latin typeface="Aharoni" panose="02010803020104030203" pitchFamily="2" charset="-79"/>
          <a:ea typeface="+mn-ea"/>
          <a:cs typeface="Angsana New" panose="02020603050405020304" pitchFamily="18" charset="-34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naslov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hr-HR" dirty="0"/>
              <a:t>Kliknite da biste uredili stil naslova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r-HR" dirty="0"/>
              <a:t>Uređivanje stilova teksta matrice</a:t>
            </a:r>
          </a:p>
          <a:p>
            <a:pPr lvl="1" rtl="0"/>
            <a:r>
              <a:rPr lang="hr-HR" dirty="0"/>
              <a:t>Druga razina</a:t>
            </a:r>
          </a:p>
          <a:p>
            <a:pPr lvl="2" rtl="0"/>
            <a:r>
              <a:rPr lang="hr-HR" dirty="0"/>
              <a:t>Treća razina</a:t>
            </a:r>
          </a:p>
          <a:p>
            <a:pPr lvl="3" rtl="0"/>
            <a:r>
              <a:rPr lang="hr-HR" dirty="0"/>
              <a:t>Četvrta razina</a:t>
            </a:r>
          </a:p>
          <a:p>
            <a:pPr lvl="4" rtl="0"/>
            <a:r>
              <a:rPr lang="hr-HR" dirty="0"/>
              <a:t>Peta razina</a:t>
            </a:r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fld id="{7D9FD832-5572-4A10-AAD1-6F0E9250574B}" type="datetime1">
              <a:rPr lang="hr-HR" smtClean="0"/>
              <a:pPr/>
              <a:t>5.9.2025.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8464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</p:sldLayoutIdLst>
  <p:transition spd="slow">
    <p:push dir="u"/>
  </p:transition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3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 na kojoj se prikazuje igračka, osoba, crtić&#10;&#10;Opis je automatski generiran">
            <a:extLst>
              <a:ext uri="{FF2B5EF4-FFF2-40B4-BE49-F238E27FC236}">
                <a16:creationId xmlns:a16="http://schemas.microsoft.com/office/drawing/2014/main" id="{F31A7988-34EC-932D-95B4-A3E4A720C8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-1" r="1683" b="4694"/>
          <a:stretch/>
        </p:blipFill>
        <p:spPr>
          <a:xfrm>
            <a:off x="120598" y="596644"/>
            <a:ext cx="7613943" cy="5757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CBF1ACD4-0CFF-3F99-5394-0655C68C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5970" y="2195706"/>
            <a:ext cx="6043521" cy="1697270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hr-HR" sz="6100" dirty="0">
                <a:latin typeface="Ravie" panose="04040805050809020602" pitchFamily="82" charset="0"/>
              </a:rPr>
              <a:t>Pravilnici</a:t>
            </a:r>
          </a:p>
        </p:txBody>
      </p:sp>
    </p:spTree>
    <p:extLst>
      <p:ext uri="{BB962C8B-B14F-4D97-AF65-F5344CB8AC3E}">
        <p14:creationId xmlns:p14="http://schemas.microsoft.com/office/powerpoint/2010/main" val="108570310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4EE4EF19-74D6-36BB-0CEE-B7D22B6F7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182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sz="3800" dirty="0"/>
              <a:t>Kućni red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A8AD4F80-CE5A-A81C-BCB9-CE888C8E4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459"/>
            <a:ext cx="5181600" cy="513541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hr-HR" dirty="0">
                <a:latin typeface="Bookman Old Style" panose="02050604050505020204" pitchFamily="18" charset="0"/>
              </a:rPr>
              <a:t>U školi je zabranjeno:</a:t>
            </a:r>
          </a:p>
          <a:p>
            <a:pPr lvl="1">
              <a:lnSpc>
                <a:spcPct val="100000"/>
              </a:lnSpc>
            </a:pPr>
            <a:r>
              <a:rPr lang="hr-HR" dirty="0">
                <a:latin typeface="Bookman Old Style" panose="02050604050505020204" pitchFamily="18" charset="0"/>
              </a:rPr>
              <a:t>svaki oblik promidžbe i prodaje svih proizvoda koji nisu u skladu s ciljevima odgoja i obrazovanja, </a:t>
            </a:r>
          </a:p>
          <a:p>
            <a:pPr lvl="1">
              <a:lnSpc>
                <a:spcPct val="100000"/>
              </a:lnSpc>
            </a:pPr>
            <a:r>
              <a:rPr lang="hr-HR" b="1" dirty="0">
                <a:latin typeface="Bookman Old Style" panose="02050604050505020204" pitchFamily="18" charset="0"/>
              </a:rPr>
              <a:t>omalovažavanje, vrijeđanje i klevetanje učenika ili radnika škole </a:t>
            </a:r>
            <a:r>
              <a:rPr lang="hr-HR" dirty="0">
                <a:latin typeface="Bookman Old Style" panose="02050604050505020204" pitchFamily="18" charset="0"/>
              </a:rPr>
              <a:t>verbalno, pisano, putem interneta, društvenih mreža ili na bilo koji drugi način, </a:t>
            </a:r>
          </a:p>
          <a:p>
            <a:pPr lvl="1">
              <a:lnSpc>
                <a:spcPct val="100000"/>
              </a:lnSpc>
            </a:pPr>
            <a:r>
              <a:rPr lang="hr-HR" b="1" dirty="0">
                <a:latin typeface="Bookman Old Style" panose="02050604050505020204" pitchFamily="18" charset="0"/>
              </a:rPr>
              <a:t>pušenje</a:t>
            </a:r>
            <a:r>
              <a:rPr lang="hr-HR" dirty="0">
                <a:latin typeface="Bookman Old Style" panose="02050604050505020204" pitchFamily="18" charset="0"/>
              </a:rPr>
              <a:t>, </a:t>
            </a:r>
          </a:p>
          <a:p>
            <a:pPr lvl="1">
              <a:lnSpc>
                <a:spcPct val="100000"/>
              </a:lnSpc>
            </a:pPr>
            <a:r>
              <a:rPr lang="hr-HR" dirty="0">
                <a:latin typeface="Bookman Old Style" panose="02050604050505020204" pitchFamily="18" charset="0"/>
              </a:rPr>
              <a:t>unošenje i konzumiranje </a:t>
            </a:r>
            <a:r>
              <a:rPr lang="hr-HR" b="1" dirty="0">
                <a:latin typeface="Bookman Old Style" panose="02050604050505020204" pitchFamily="18" charset="0"/>
              </a:rPr>
              <a:t>alkohola</a:t>
            </a:r>
            <a:r>
              <a:rPr lang="hr-HR" dirty="0">
                <a:latin typeface="Bookman Old Style" panose="02050604050505020204" pitchFamily="18" charset="0"/>
              </a:rPr>
              <a:t> i </a:t>
            </a:r>
            <a:r>
              <a:rPr lang="hr-HR" b="1" dirty="0">
                <a:latin typeface="Bookman Old Style" panose="02050604050505020204" pitchFamily="18" charset="0"/>
              </a:rPr>
              <a:t>narkotičnih</a:t>
            </a:r>
            <a:r>
              <a:rPr lang="hr-HR" dirty="0">
                <a:latin typeface="Bookman Old Style" panose="02050604050505020204" pitchFamily="18" charset="0"/>
              </a:rPr>
              <a:t> sredstava, </a:t>
            </a:r>
          </a:p>
          <a:p>
            <a:pPr lvl="1">
              <a:lnSpc>
                <a:spcPct val="100000"/>
              </a:lnSpc>
            </a:pPr>
            <a:r>
              <a:rPr lang="hr-HR" dirty="0">
                <a:latin typeface="Bookman Old Style" panose="02050604050505020204" pitchFamily="18" charset="0"/>
              </a:rPr>
              <a:t>unošenje sredstava, opreme i uređaja koji mogu izazvati požar ili eksploziju, </a:t>
            </a:r>
          </a:p>
          <a:p>
            <a:pPr lvl="1">
              <a:lnSpc>
                <a:spcPct val="100000"/>
              </a:lnSpc>
            </a:pPr>
            <a:r>
              <a:rPr lang="hr-HR" dirty="0">
                <a:latin typeface="Bookman Old Style" panose="02050604050505020204" pitchFamily="18" charset="0"/>
              </a:rPr>
              <a:t>unošenje bilo kakvih sredstava koja mogu nanijeti ozljedu, </a:t>
            </a:r>
          </a:p>
          <a:p>
            <a:pPr lvl="1">
              <a:lnSpc>
                <a:spcPct val="100000"/>
              </a:lnSpc>
            </a:pPr>
            <a:r>
              <a:rPr lang="hr-HR" b="1" dirty="0">
                <a:latin typeface="Bookman Old Style" panose="02050604050505020204" pitchFamily="18" charset="0"/>
              </a:rPr>
              <a:t>igranje na sreću </a:t>
            </a:r>
            <a:r>
              <a:rPr lang="hr-HR" dirty="0">
                <a:latin typeface="Bookman Old Style" panose="02050604050505020204" pitchFamily="18" charset="0"/>
              </a:rPr>
              <a:t>i sve vrste kartanja, </a:t>
            </a:r>
          </a:p>
          <a:p>
            <a:pPr lvl="1">
              <a:lnSpc>
                <a:spcPct val="100000"/>
              </a:lnSpc>
            </a:pPr>
            <a:r>
              <a:rPr lang="hr-HR" dirty="0">
                <a:latin typeface="Bookman Old Style" panose="02050604050505020204" pitchFamily="18" charset="0"/>
              </a:rPr>
              <a:t>unošenje tiskovina nepoćudnog sadržaja, </a:t>
            </a:r>
          </a:p>
          <a:p>
            <a:pPr lvl="1">
              <a:lnSpc>
                <a:spcPct val="100000"/>
              </a:lnSpc>
            </a:pPr>
            <a:r>
              <a:rPr lang="hr-HR" b="1" dirty="0">
                <a:latin typeface="Bookman Old Style" panose="02050604050505020204" pitchFamily="18" charset="0"/>
              </a:rPr>
              <a:t>dolaženje u neprimjerenoj odjeći</a:t>
            </a:r>
            <a:r>
              <a:rPr lang="hr-HR" dirty="0">
                <a:latin typeface="Bookman Old Style" panose="02050604050505020204" pitchFamily="18" charset="0"/>
              </a:rPr>
              <a:t>, </a:t>
            </a: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C9E00B1A-5F60-39E4-5294-445A00BE2B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459"/>
            <a:ext cx="5181600" cy="5297865"/>
          </a:xfrm>
        </p:spPr>
        <p:txBody>
          <a:bodyPr>
            <a:normAutofit fontScale="85000" lnSpcReduction="10000"/>
          </a:bodyPr>
          <a:lstStyle/>
          <a:p>
            <a:pPr lvl="1">
              <a:lnSpc>
                <a:spcPct val="100000"/>
              </a:lnSpc>
            </a:pPr>
            <a:r>
              <a:rPr lang="hr-HR" b="1" dirty="0">
                <a:latin typeface="Bookman Old Style" panose="02050604050505020204" pitchFamily="18" charset="0"/>
              </a:rPr>
              <a:t>nedopušteno snimanje </a:t>
            </a:r>
            <a:r>
              <a:rPr lang="hr-HR" dirty="0">
                <a:latin typeface="Bookman Old Style" panose="02050604050505020204" pitchFamily="18" charset="0"/>
              </a:rPr>
              <a:t>kamerom, mobitelom, foto-aparatom i bilo kojim drugim sredstvom te objavljivanje i distribuiranje snimki drugih učenika i radnika putem interneta, društvenih mreža ili na bilo koji drugi način, </a:t>
            </a:r>
          </a:p>
          <a:p>
            <a:pPr lvl="1">
              <a:lnSpc>
                <a:spcPct val="100000"/>
              </a:lnSpc>
            </a:pPr>
            <a:r>
              <a:rPr lang="hr-HR" b="1" dirty="0">
                <a:latin typeface="Bookman Old Style" panose="02050604050505020204" pitchFamily="18" charset="0"/>
              </a:rPr>
              <a:t>ulaženje trgovačkih putnika</a:t>
            </a:r>
            <a:r>
              <a:rPr lang="hr-HR" dirty="0">
                <a:latin typeface="Bookman Old Style" panose="02050604050505020204" pitchFamily="18" charset="0"/>
              </a:rPr>
              <a:t>, nakladnika, predstavnika knjižara u učionice, </a:t>
            </a:r>
          </a:p>
          <a:p>
            <a:pPr lvl="1">
              <a:lnSpc>
                <a:spcPct val="100000"/>
              </a:lnSpc>
            </a:pPr>
            <a:r>
              <a:rPr lang="hr-HR" dirty="0">
                <a:latin typeface="Bookman Old Style" panose="02050604050505020204" pitchFamily="18" charset="0"/>
              </a:rPr>
              <a:t>distribuiranje različitih rječnika, atlasa, knjiga, slikovnica i ostalih tiskovina koje ne spadaju u obvezne udžbenike ili pripadajuća dopunska nastavna sredstva s ciljem prodaje istih, </a:t>
            </a:r>
          </a:p>
          <a:p>
            <a:pPr lvl="1">
              <a:lnSpc>
                <a:spcPct val="100000"/>
              </a:lnSpc>
            </a:pPr>
            <a:r>
              <a:rPr lang="hr-HR" dirty="0">
                <a:latin typeface="Bookman Old Style" panose="02050604050505020204" pitchFamily="18" charset="0"/>
              </a:rPr>
              <a:t>ugrožavanje sigurnosti učitelja i radnika škole, </a:t>
            </a:r>
          </a:p>
          <a:p>
            <a:pPr lvl="1">
              <a:lnSpc>
                <a:spcPct val="100000"/>
              </a:lnSpc>
            </a:pPr>
            <a:r>
              <a:rPr lang="hr-HR" dirty="0">
                <a:latin typeface="Bookman Old Style" panose="02050604050505020204" pitchFamily="18" charset="0"/>
              </a:rPr>
              <a:t>uzimanje odjeće (jakni, kaputa, trenerki) iz školske garderobe prije završetka posljednjeg sata određenoga razrednoga odjela, </a:t>
            </a:r>
          </a:p>
          <a:p>
            <a:pPr lvl="1">
              <a:lnSpc>
                <a:spcPct val="100000"/>
              </a:lnSpc>
            </a:pPr>
            <a:r>
              <a:rPr lang="hr-HR" b="1" dirty="0">
                <a:latin typeface="Bookman Old Style" panose="02050604050505020204" pitchFamily="18" charset="0"/>
              </a:rPr>
              <a:t>odlaženje učenika izvan prostora školske zgrade pod malim odmorima</a:t>
            </a:r>
            <a:r>
              <a:rPr lang="hr-HR" dirty="0">
                <a:latin typeface="Bookman Old Style" panose="02050604050505020204" pitchFamily="18" charset="0"/>
              </a:rPr>
              <a:t>, </a:t>
            </a:r>
          </a:p>
          <a:p>
            <a:pPr lvl="1">
              <a:lnSpc>
                <a:spcPct val="100000"/>
              </a:lnSpc>
            </a:pPr>
            <a:r>
              <a:rPr lang="hr-HR" dirty="0">
                <a:latin typeface="Bookman Old Style" panose="02050604050505020204" pitchFamily="18" charset="0"/>
              </a:rPr>
              <a:t>sve ono što ima za cilj narušavanje organizacije i sustava rada škole.</a:t>
            </a:r>
          </a:p>
        </p:txBody>
      </p:sp>
    </p:spTree>
    <p:extLst>
      <p:ext uri="{BB962C8B-B14F-4D97-AF65-F5344CB8AC3E}">
        <p14:creationId xmlns:p14="http://schemas.microsoft.com/office/powerpoint/2010/main" val="296683342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F63AA5A-E6E1-46DA-AB40-C58233393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4EE4EF19-74D6-36BB-0CEE-B7D22B6F7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96644"/>
            <a:ext cx="10515600" cy="955931"/>
          </a:xfrm>
        </p:spPr>
        <p:txBody>
          <a:bodyPr anchor="b">
            <a:normAutofit/>
          </a:bodyPr>
          <a:lstStyle/>
          <a:p>
            <a:r>
              <a:rPr lang="hr-HR" dirty="0"/>
              <a:t>Kućni red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A8AD4F80-CE5A-A81C-BCB9-CE888C8E4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2448" y="1457325"/>
            <a:ext cx="5167447" cy="469708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hr-HR" sz="1400" b="1" dirty="0">
                <a:latin typeface="Bookman Old Style" panose="02050604050505020204" pitchFamily="18" charset="0"/>
              </a:rPr>
              <a:t>4. Pravila i međusobni odnosi učenika i radnika</a:t>
            </a:r>
          </a:p>
          <a:p>
            <a:pPr>
              <a:lnSpc>
                <a:spcPct val="100000"/>
              </a:lnSpc>
            </a:pPr>
            <a:r>
              <a:rPr lang="hr-HR" sz="1400" dirty="0">
                <a:latin typeface="Bookman Old Style" panose="02050604050505020204" pitchFamily="18" charset="0"/>
              </a:rPr>
              <a:t>Učenike pri ulasku u učionicu, prije početka sata, prihvaća razredni odnosno predmetni učitelj. Po završetku sata, učenike iz učionice ispraća razredni odnosno predmetni učitelj. </a:t>
            </a:r>
          </a:p>
          <a:p>
            <a:pPr>
              <a:lnSpc>
                <a:spcPct val="100000"/>
              </a:lnSpc>
            </a:pPr>
            <a:r>
              <a:rPr lang="hr-HR" sz="1400" dirty="0">
                <a:latin typeface="Bookman Old Style" panose="02050604050505020204" pitchFamily="18" charset="0"/>
              </a:rPr>
              <a:t>Za vrijeme nastavnog sata vrata učionica moraju biti zatvorena. </a:t>
            </a:r>
          </a:p>
          <a:p>
            <a:pPr>
              <a:lnSpc>
                <a:spcPct val="100000"/>
              </a:lnSpc>
            </a:pPr>
            <a:r>
              <a:rPr lang="hr-HR" sz="1400" dirty="0">
                <a:latin typeface="Bookman Old Style" panose="02050604050505020204" pitchFamily="18" charset="0"/>
              </a:rPr>
              <a:t>Za vrijeme malih odmora učenici se u razredu pripremaju za sljedeći sat, a </a:t>
            </a:r>
            <a:r>
              <a:rPr lang="hr-HR" sz="1400" u="sng" dirty="0">
                <a:latin typeface="Bookman Old Style" panose="02050604050505020204" pitchFamily="18" charset="0"/>
              </a:rPr>
              <a:t>učitelji borave u učionicama, kabinetima ili ispred učionica</a:t>
            </a:r>
            <a:r>
              <a:rPr lang="hr-HR" sz="1400" dirty="0">
                <a:latin typeface="Bookman Old Style" panose="02050604050505020204" pitchFamily="18" charset="0"/>
              </a:rPr>
              <a:t>.</a:t>
            </a:r>
            <a:endParaRPr lang="hr-HR" sz="1400" b="1" dirty="0">
              <a:latin typeface="Bookman Old Style" panose="02050604050505020204" pitchFamily="18" charset="0"/>
            </a:endParaRPr>
          </a:p>
          <a:p>
            <a:pPr>
              <a:lnSpc>
                <a:spcPct val="100000"/>
              </a:lnSpc>
            </a:pPr>
            <a:r>
              <a:rPr lang="hr-HR" sz="1400" b="1" dirty="0">
                <a:latin typeface="Bookman Old Style" panose="02050604050505020204" pitchFamily="18" charset="0"/>
              </a:rPr>
              <a:t>Strogo se zabranjuje </a:t>
            </a:r>
            <a:r>
              <a:rPr lang="hr-HR" sz="1400" dirty="0">
                <a:latin typeface="Bookman Old Style" panose="02050604050505020204" pitchFamily="18" charset="0"/>
              </a:rPr>
              <a:t>učenicima da za vrijeme odmora </a:t>
            </a:r>
            <a:r>
              <a:rPr lang="hr-HR" sz="1400" b="1" dirty="0">
                <a:latin typeface="Bookman Old Style" panose="02050604050505020204" pitchFamily="18" charset="0"/>
              </a:rPr>
              <a:t>napuštaju prostor škole </a:t>
            </a:r>
            <a:r>
              <a:rPr lang="hr-HR" sz="1400" dirty="0">
                <a:latin typeface="Bookman Old Style" panose="02050604050505020204" pitchFamily="18" charset="0"/>
              </a:rPr>
              <a:t>te odlaze u pekaru, trgovinu ili u centar grada zbog osobnih potreba, čak i uz izjavu roditelja.</a:t>
            </a:r>
          </a:p>
          <a:p>
            <a:pPr>
              <a:lnSpc>
                <a:spcPct val="100000"/>
              </a:lnSpc>
            </a:pPr>
            <a:r>
              <a:rPr lang="hr-HR" sz="1400" dirty="0">
                <a:latin typeface="Bookman Old Style" panose="02050604050505020204" pitchFamily="18" charset="0"/>
              </a:rPr>
              <a:t>Učitelj </a:t>
            </a:r>
            <a:r>
              <a:rPr lang="hr-HR" sz="1400" b="1" dirty="0">
                <a:latin typeface="Bookman Old Style" panose="02050604050505020204" pitchFamily="18" charset="0"/>
              </a:rPr>
              <a:t>ne smije </a:t>
            </a:r>
            <a:r>
              <a:rPr lang="hr-HR" sz="1400" dirty="0">
                <a:latin typeface="Bookman Old Style" panose="02050604050505020204" pitchFamily="18" charset="0"/>
              </a:rPr>
              <a:t>za vrijeme nastave slati </a:t>
            </a:r>
            <a:r>
              <a:rPr lang="hr-HR" sz="1400" b="1" dirty="0">
                <a:latin typeface="Bookman Old Style" panose="02050604050505020204" pitchFamily="18" charset="0"/>
              </a:rPr>
              <a:t>učenika izvan prostora Škole</a:t>
            </a:r>
            <a:r>
              <a:rPr lang="hr-HR" sz="1400" dirty="0">
                <a:latin typeface="Bookman Old Style" panose="02050604050505020204" pitchFamily="18" charset="0"/>
              </a:rPr>
              <a:t> ili ga kažnjavati udaljavanjem iz učionice.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25933453-9D3B-7479-FB12-DDF0DB6A8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104" y="2305051"/>
            <a:ext cx="5483896" cy="378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95921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F63AA5A-E6E1-46DA-AB40-C58233393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4EE4EF19-74D6-36BB-0CEE-B7D22B6F7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96645"/>
            <a:ext cx="10515600" cy="892790"/>
          </a:xfrm>
        </p:spPr>
        <p:txBody>
          <a:bodyPr anchor="b">
            <a:normAutofit/>
          </a:bodyPr>
          <a:lstStyle/>
          <a:p>
            <a:r>
              <a:rPr lang="hr-HR" sz="5000" dirty="0"/>
              <a:t>Kućni red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A8AD4F80-CE5A-A81C-BCB9-CE888C8E4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9435"/>
            <a:ext cx="4645696" cy="477192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hr-HR" sz="1800" b="1" dirty="0">
                <a:latin typeface="Bookman Old Style" panose="02050604050505020204" pitchFamily="18" charset="0"/>
              </a:rPr>
              <a:t>4. Pravila i međusobni odnosi učenika i radnika</a:t>
            </a:r>
          </a:p>
          <a:p>
            <a:pPr>
              <a:lnSpc>
                <a:spcPct val="100000"/>
              </a:lnSpc>
            </a:pPr>
            <a:r>
              <a:rPr lang="hr-HR" sz="1600" dirty="0">
                <a:latin typeface="Bookman Old Style" panose="02050604050505020204" pitchFamily="18" charset="0"/>
              </a:rPr>
              <a:t>Učenici ne smiju bez dopuštenja izostajati, napuštati nastavu ili kasniti. </a:t>
            </a:r>
          </a:p>
          <a:p>
            <a:pPr>
              <a:lnSpc>
                <a:spcPct val="100000"/>
              </a:lnSpc>
            </a:pPr>
            <a:r>
              <a:rPr lang="hr-HR" sz="1600" dirty="0">
                <a:latin typeface="Bookman Old Style" panose="02050604050505020204" pitchFamily="18" charset="0"/>
              </a:rPr>
              <a:t>Roditelji odnosno skrbnici dužni su opravdati svaki izostanak učenika </a:t>
            </a:r>
            <a:r>
              <a:rPr lang="hr-HR" sz="1600" b="1" dirty="0">
                <a:latin typeface="Bookman Old Style" panose="02050604050505020204" pitchFamily="18" charset="0"/>
              </a:rPr>
              <a:t>pisano, usmeno ili ovjerenom liječničkom ispričnicom</a:t>
            </a:r>
            <a:r>
              <a:rPr lang="hr-HR" sz="1600" dirty="0">
                <a:latin typeface="Bookman Old Style" panose="02050604050505020204" pitchFamily="18" charset="0"/>
              </a:rPr>
              <a:t> najkasnije u roku od </a:t>
            </a:r>
            <a:r>
              <a:rPr lang="hr-HR" sz="1600" b="1" dirty="0">
                <a:latin typeface="Bookman Old Style" panose="02050604050505020204" pitchFamily="18" charset="0"/>
              </a:rPr>
              <a:t>pet dana od povratka </a:t>
            </a:r>
            <a:r>
              <a:rPr lang="hr-HR" sz="1600" dirty="0">
                <a:latin typeface="Bookman Old Style" panose="02050604050505020204" pitchFamily="18" charset="0"/>
              </a:rPr>
              <a:t>učenika na nastavu. </a:t>
            </a:r>
          </a:p>
          <a:p>
            <a:pPr>
              <a:lnSpc>
                <a:spcPct val="100000"/>
              </a:lnSpc>
            </a:pPr>
            <a:r>
              <a:rPr lang="hr-HR" sz="1600" dirty="0">
                <a:latin typeface="Bookman Old Style" panose="02050604050505020204" pitchFamily="18" charset="0"/>
              </a:rPr>
              <a:t>U slučaju da roditelj ili skrbnik </a:t>
            </a:r>
            <a:r>
              <a:rPr lang="hr-HR" sz="1600" b="1" dirty="0">
                <a:latin typeface="Bookman Old Style" panose="02050604050505020204" pitchFamily="18" charset="0"/>
              </a:rPr>
              <a:t>ne opravda</a:t>
            </a:r>
            <a:r>
              <a:rPr lang="hr-HR" sz="1600" dirty="0">
                <a:latin typeface="Bookman Old Style" panose="02050604050505020204" pitchFamily="18" charset="0"/>
              </a:rPr>
              <a:t> nastavni sat učeniku </a:t>
            </a:r>
            <a:r>
              <a:rPr lang="hr-HR" sz="1600" b="1" dirty="0">
                <a:latin typeface="Bookman Old Style" panose="02050604050505020204" pitchFamily="18" charset="0"/>
              </a:rPr>
              <a:t>u roku 5 dana</a:t>
            </a:r>
            <a:r>
              <a:rPr lang="hr-HR" sz="1600" dirty="0">
                <a:latin typeface="Bookman Old Style" panose="02050604050505020204" pitchFamily="18" charset="0"/>
              </a:rPr>
              <a:t>, razrednik je dužan učeniku </a:t>
            </a:r>
            <a:r>
              <a:rPr lang="hr-HR" sz="1600" b="1" dirty="0">
                <a:latin typeface="Bookman Old Style" panose="02050604050505020204" pitchFamily="18" charset="0"/>
              </a:rPr>
              <a:t>dati neopravdani sat</a:t>
            </a:r>
            <a:r>
              <a:rPr lang="hr-HR" sz="1600" dirty="0">
                <a:latin typeface="Bookman Old Style" panose="02050604050505020204" pitchFamily="18" charset="0"/>
              </a:rPr>
              <a:t> za navedeni izostanak s nastave. </a:t>
            </a:r>
            <a:endParaRPr lang="hr-HR" sz="1800" b="1" dirty="0">
              <a:latin typeface="Bookman Old Style" panose="02050604050505020204" pitchFamily="18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92442E8E-FD62-67AB-321A-2350E0D9A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060" y="1984735"/>
            <a:ext cx="5991225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920805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4EE4EF19-74D6-36BB-0CEE-B7D22B6F7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hr-HR" sz="5000" dirty="0"/>
              <a:t>Kućni red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A8AD4F80-CE5A-A81C-BCB9-CE888C8E4F1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>
            <a:normAutofit fontScale="850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hr-HR" sz="2100" b="1" dirty="0">
                <a:latin typeface="Bookman Old Style" panose="02050604050505020204" pitchFamily="18" charset="0"/>
              </a:rPr>
              <a:t>5. Dežurstvo učitelja</a:t>
            </a:r>
          </a:p>
          <a:p>
            <a:pPr>
              <a:lnSpc>
                <a:spcPct val="100000"/>
              </a:lnSpc>
            </a:pPr>
            <a:r>
              <a:rPr lang="hr-HR" sz="2100" dirty="0">
                <a:latin typeface="Bookman Old Style" panose="02050604050505020204" pitchFamily="18" charset="0"/>
              </a:rPr>
              <a:t>Učitelji u Školi svakodnevno dežuraju od početka nastave do završetka nastave. </a:t>
            </a:r>
            <a:endParaRPr lang="hr-HR" sz="2100" b="1" dirty="0">
              <a:latin typeface="Bookman Old Style" panose="02050604050505020204" pitchFamily="18" charset="0"/>
            </a:endParaRPr>
          </a:p>
          <a:p>
            <a:pPr>
              <a:lnSpc>
                <a:spcPct val="100000"/>
              </a:lnSpc>
            </a:pPr>
            <a:r>
              <a:rPr lang="hr-HR" sz="2100" dirty="0">
                <a:latin typeface="Bookman Old Style" panose="02050604050505020204" pitchFamily="18" charset="0"/>
              </a:rPr>
              <a:t>Dežurni učitelji trebaju doći u Školu najmanje 20 minuta prije početka nastave, a glavni dežurni učitelj mora dočekati učenike na ulazu u školsku zgradu i omogućiti im ulazak u školu. Za vrijeme velikih odmora koordinira s dežurnim učiteljima.</a:t>
            </a:r>
            <a:endParaRPr lang="hr-HR" sz="2100" b="1" dirty="0">
              <a:latin typeface="Bookman Old Style" panose="02050604050505020204" pitchFamily="18" charset="0"/>
            </a:endParaRPr>
          </a:p>
          <a:p>
            <a:pPr>
              <a:lnSpc>
                <a:spcPct val="100000"/>
              </a:lnSpc>
            </a:pPr>
            <a:r>
              <a:rPr lang="hr-HR" sz="2100" dirty="0">
                <a:latin typeface="Bookman Old Style" panose="02050604050505020204" pitchFamily="18" charset="0"/>
              </a:rPr>
              <a:t>Po završetku nastave glavni dežurni učitelj ispraća sve učenike, uključujući i putnike</a:t>
            </a:r>
            <a:r>
              <a:rPr lang="hr-HR" sz="2100" b="1" dirty="0">
                <a:latin typeface="Bookman Old Style" panose="02050604050505020204" pitchFamily="18" charset="0"/>
              </a:rPr>
              <a:t>…</a:t>
            </a:r>
          </a:p>
          <a:p>
            <a:pPr>
              <a:lnSpc>
                <a:spcPct val="100000"/>
              </a:lnSpc>
            </a:pPr>
            <a:endParaRPr lang="hr-HR" sz="1600" b="1" dirty="0">
              <a:latin typeface="Bookman Old Style" panose="02050604050505020204" pitchFamily="18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CE5D5D4A-6496-E1C6-874F-47DCCC2DB39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hr-HR" dirty="0">
                <a:latin typeface="Bookman Old Style" panose="02050604050505020204" pitchFamily="18" charset="0"/>
              </a:rPr>
              <a:t>Dežurni učitelji u prizemlju i na katu dužni su: </a:t>
            </a:r>
          </a:p>
          <a:p>
            <a:r>
              <a:rPr lang="hr-HR" i="1" dirty="0">
                <a:latin typeface="Bookman Old Style" panose="02050604050505020204" pitchFamily="18" charset="0"/>
              </a:rPr>
              <a:t>doći u Školu 20 minuta prije početka nastave i biti nazočni u vrijeme ulaska učenika u zgradu, </a:t>
            </a:r>
          </a:p>
          <a:p>
            <a:r>
              <a:rPr lang="hr-HR" i="1" dirty="0">
                <a:latin typeface="Bookman Old Style" panose="02050604050505020204" pitchFamily="18" charset="0"/>
              </a:rPr>
              <a:t>kontrolirati ulazak učenika u garderobu, </a:t>
            </a:r>
          </a:p>
          <a:p>
            <a:r>
              <a:rPr lang="hr-HR" i="1" dirty="0">
                <a:latin typeface="Bookman Old Style" panose="02050604050505020204" pitchFamily="18" charset="0"/>
              </a:rPr>
              <a:t>za vrijeme velikih odmora obilaziti hodnike i učionice na katu, u potkrovlju i u prizemlju, </a:t>
            </a:r>
          </a:p>
          <a:p>
            <a:r>
              <a:rPr lang="hr-HR" i="1" dirty="0">
                <a:latin typeface="Bookman Old Style" panose="02050604050505020204" pitchFamily="18" charset="0"/>
              </a:rPr>
              <a:t>prijaviti glavnom dežurnom učitelju eventualne kvarove i štete na dijelu zgrade za koji su zaduženi. </a:t>
            </a:r>
          </a:p>
          <a:p>
            <a:pPr marL="0" indent="0">
              <a:buNone/>
            </a:pPr>
            <a:r>
              <a:rPr lang="hr-HR" b="1" dirty="0">
                <a:latin typeface="Bookman Old Style" panose="02050604050505020204" pitchFamily="18" charset="0"/>
              </a:rPr>
              <a:t>Dežurnim učiteljima dužni su pomagati svi učitelji pri izlasku i ulasku učenika iz i u učionice za vrijeme velikoga i malih odmora</a:t>
            </a:r>
            <a:r>
              <a:rPr lang="hr-HR" dirty="0">
                <a:latin typeface="Bookman Old Style" panose="02050604050505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892670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63AA5A-E6E1-46DA-AB40-C58233393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C6DA6E0-685F-D7D0-A43E-27D1183F73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r="2" b="12108"/>
          <a:stretch/>
        </p:blipFill>
        <p:spPr>
          <a:xfrm>
            <a:off x="5634776" y="789116"/>
            <a:ext cx="6557224" cy="3847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1BBE84F1-77FB-FECE-AFB7-410FC7AA8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96645"/>
            <a:ext cx="10515600" cy="927356"/>
          </a:xfrm>
        </p:spPr>
        <p:txBody>
          <a:bodyPr anchor="b">
            <a:normAutofit/>
          </a:bodyPr>
          <a:lstStyle/>
          <a:p>
            <a:r>
              <a:rPr lang="hr-HR" dirty="0"/>
              <a:t>Kućni red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753DF21-2E68-F062-7D0C-A042A7B2A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001"/>
            <a:ext cx="5695950" cy="4737354"/>
          </a:xfrm>
          <a:solidFill>
            <a:schemeClr val="bg1">
              <a:alpha val="90000"/>
            </a:schemeClr>
          </a:solidFill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hr-HR" sz="1800" b="1" dirty="0">
                <a:latin typeface="Bookman Old Style" panose="02050604050505020204" pitchFamily="18" charset="0"/>
              </a:rPr>
              <a:t>9. Dužnosti i prava roditelja i drugih osoba </a:t>
            </a:r>
          </a:p>
          <a:p>
            <a:pPr>
              <a:lnSpc>
                <a:spcPct val="100000"/>
              </a:lnSpc>
            </a:pPr>
            <a:r>
              <a:rPr lang="hr-HR" sz="1800" dirty="0">
                <a:latin typeface="Bookman Old Style" panose="02050604050505020204" pitchFamily="18" charset="0"/>
              </a:rPr>
              <a:t>Roditelji i druge osobe koje dolaze u Školu dužne su se </a:t>
            </a:r>
            <a:r>
              <a:rPr lang="hr-HR" sz="1800" u="sng" dirty="0">
                <a:latin typeface="Bookman Old Style" panose="02050604050505020204" pitchFamily="18" charset="0"/>
              </a:rPr>
              <a:t>javiti dežurnoj spremačici</a:t>
            </a:r>
            <a:r>
              <a:rPr lang="hr-HR" sz="1800" dirty="0">
                <a:latin typeface="Bookman Old Style" panose="02050604050505020204" pitchFamily="18" charset="0"/>
              </a:rPr>
              <a:t>, obvezno se </a:t>
            </a:r>
            <a:r>
              <a:rPr lang="hr-HR" sz="1800" u="sng" dirty="0">
                <a:latin typeface="Bookman Old Style" panose="02050604050505020204" pitchFamily="18" charset="0"/>
              </a:rPr>
              <a:t>predstaviti i reći razlog dolaska</a:t>
            </a:r>
            <a:r>
              <a:rPr lang="hr-HR" sz="1800" dirty="0">
                <a:latin typeface="Bookman Old Style" panose="02050604050505020204" pitchFamily="18" charset="0"/>
              </a:rPr>
              <a:t>, a dežurna spremačica će ih odvesti do osoba koju traže. </a:t>
            </a:r>
            <a:endParaRPr lang="hr-HR" sz="18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017987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BDADDD6-D2BD-D838-8C10-FC79D0D59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r-HR" sz="4000" dirty="0"/>
              <a:t>Pravilnik o kriterijima za izricanje pedagoških mjera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36C82313-E4EB-FB18-A090-A2C5DD5F2C0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940875"/>
          <a:ext cx="10515600" cy="4236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7336221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907C7C-F355-769C-43A1-90C1487FB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r-HR" sz="4000"/>
              <a:t>Pravilnik o kriterijima za izricanje pedagoških mjera</a:t>
            </a:r>
            <a:endParaRPr lang="hr-HR" sz="4000" dirty="0"/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5CC0DA90-C022-79D5-3753-3932AC6F6F2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940875"/>
          <a:ext cx="10515600" cy="4236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7552242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761EB98-E0C4-4B95-984A-E7D9DFAD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68237A81-8B55-09A8-1B95-D948E597D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1" cy="1795655"/>
          </a:xfrm>
        </p:spPr>
        <p:txBody>
          <a:bodyPr>
            <a:normAutofit/>
          </a:bodyPr>
          <a:lstStyle/>
          <a:p>
            <a:pPr algn="ctr"/>
            <a:r>
              <a:rPr lang="hr-HR" sz="4800" dirty="0"/>
              <a:t>Pravilnik o kriterijima za izricanje pedagoških mjera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E9F4A9D5-D5E6-05C4-D549-6759D7AB9B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0253448"/>
              </p:ext>
            </p:extLst>
          </p:nvPr>
        </p:nvGraphicFramePr>
        <p:xfrm>
          <a:off x="838200" y="2399571"/>
          <a:ext cx="10515600" cy="3777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45252160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hr-HR" dirty="0">
                <a:latin typeface="Aharoni" panose="02010803020104030203" pitchFamily="2" charset="-79"/>
                <a:cs typeface="Aharoni" panose="02010803020104030203" pitchFamily="2" charset="-79"/>
              </a:rPr>
              <a:t>Pravilnik o kriterijima za izricanje pedagoških mjera</a:t>
            </a:r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/>
          </p:nvPr>
        </p:nvSpPr>
        <p:spPr>
          <a:xfrm>
            <a:off x="1055784" y="1825625"/>
            <a:ext cx="10560731" cy="4187952"/>
          </a:xfrm>
        </p:spPr>
        <p:txBody>
          <a:bodyPr rtlCol="0"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hr-HR" sz="18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Pedagoška mjera </a:t>
            </a:r>
            <a:r>
              <a:rPr lang="hr-HR" sz="1800" b="1" u="sng" dirty="0">
                <a:solidFill>
                  <a:schemeClr val="tx2"/>
                </a:solidFill>
                <a:latin typeface="Bookman Old Style" panose="02050604050505020204" pitchFamily="18" charset="0"/>
              </a:rPr>
              <a:t>OPOMENE</a:t>
            </a:r>
            <a:r>
              <a:rPr lang="hr-HR" sz="18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 slijedi nakon</a:t>
            </a:r>
          </a:p>
          <a:p>
            <a:pPr>
              <a:spcBef>
                <a:spcPts val="600"/>
              </a:spcBef>
            </a:pPr>
            <a:r>
              <a:rPr lang="hr-HR" sz="16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drugog evidentiranog </a:t>
            </a:r>
            <a:r>
              <a:rPr lang="hr-HR" sz="1600" b="1" u="sng" dirty="0">
                <a:solidFill>
                  <a:schemeClr val="tx2"/>
                </a:solidFill>
                <a:latin typeface="Bookman Old Style" panose="02050604050505020204" pitchFamily="18" charset="0"/>
              </a:rPr>
              <a:t>lakšeg neprihvatljivog ponašanja</a:t>
            </a:r>
            <a:r>
              <a:rPr lang="hr-HR" sz="1600" dirty="0">
                <a:solidFill>
                  <a:schemeClr val="tx2"/>
                </a:solidFill>
                <a:latin typeface="Bookman Old Style" panose="02050604050505020204" pitchFamily="18" charset="0"/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hr-HR" sz="14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izazivanje nereda</a:t>
            </a:r>
            <a:r>
              <a:rPr lang="hr-HR" sz="1400" dirty="0">
                <a:solidFill>
                  <a:schemeClr val="tx2"/>
                </a:solidFill>
                <a:latin typeface="Bookman Old Style" panose="02050604050505020204" pitchFamily="18" charset="0"/>
              </a:rPr>
              <a:t>, stvaranje buke, </a:t>
            </a:r>
            <a:r>
              <a:rPr lang="hr-HR" sz="14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pričanje nakon usmene opomene učitelja </a:t>
            </a:r>
            <a:r>
              <a:rPr lang="hr-HR" sz="1400" dirty="0">
                <a:solidFill>
                  <a:schemeClr val="tx2"/>
                </a:solidFill>
                <a:latin typeface="Bookman Old Style" panose="02050604050505020204" pitchFamily="18" charset="0"/>
              </a:rPr>
              <a:t>ili dovikivanje tijekom nastave;</a:t>
            </a:r>
          </a:p>
          <a:p>
            <a:pPr lvl="1">
              <a:spcBef>
                <a:spcPts val="600"/>
              </a:spcBef>
            </a:pPr>
            <a:r>
              <a:rPr lang="hr-HR" sz="1400" dirty="0">
                <a:solidFill>
                  <a:schemeClr val="tx2"/>
                </a:solidFill>
                <a:latin typeface="Bookman Old Style" panose="02050604050505020204" pitchFamily="18" charset="0"/>
              </a:rPr>
              <a:t>onečišćenje školskoga prostora i okoliša (npr</a:t>
            </a:r>
            <a:r>
              <a:rPr lang="hr-HR" sz="14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. bacanje smeća izvan koševa za otpatke</a:t>
            </a:r>
            <a:r>
              <a:rPr lang="hr-HR" sz="1400" dirty="0">
                <a:solidFill>
                  <a:schemeClr val="tx2"/>
                </a:solidFill>
                <a:latin typeface="Bookman Old Style" panose="02050604050505020204" pitchFamily="18" charset="0"/>
              </a:rPr>
              <a:t>);</a:t>
            </a:r>
          </a:p>
          <a:p>
            <a:pPr lvl="1">
              <a:spcBef>
                <a:spcPts val="600"/>
              </a:spcBef>
            </a:pPr>
            <a:r>
              <a:rPr lang="hr-HR" sz="1400" dirty="0">
                <a:solidFill>
                  <a:schemeClr val="tx2"/>
                </a:solidFill>
                <a:latin typeface="Bookman Old Style" panose="02050604050505020204" pitchFamily="18" charset="0"/>
              </a:rPr>
              <a:t>oštećivanje imovine u prostorima škole nanošenjem manje štete (npr. </a:t>
            </a:r>
            <a:r>
              <a:rPr lang="hr-HR" sz="14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šaranje, urezivanje u namještaj</a:t>
            </a:r>
            <a:r>
              <a:rPr lang="hr-HR" sz="1400" dirty="0">
                <a:solidFill>
                  <a:schemeClr val="tx2"/>
                </a:solidFill>
                <a:latin typeface="Bookman Old Style" panose="02050604050505020204" pitchFamily="18" charset="0"/>
              </a:rPr>
              <a:t>);</a:t>
            </a:r>
          </a:p>
          <a:p>
            <a:pPr lvl="1">
              <a:spcBef>
                <a:spcPts val="600"/>
              </a:spcBef>
            </a:pPr>
            <a:r>
              <a:rPr lang="hr-HR" sz="1400" dirty="0">
                <a:solidFill>
                  <a:schemeClr val="tx2"/>
                </a:solidFill>
                <a:latin typeface="Bookman Old Style" panose="02050604050505020204" pitchFamily="18" charset="0"/>
              </a:rPr>
              <a:t>nedopušteno korištenje informacijsko-komunikacijskih uređaja tijekom </a:t>
            </a:r>
            <a:r>
              <a:rPr lang="hr-HR" sz="1400" dirty="0" err="1">
                <a:solidFill>
                  <a:schemeClr val="tx2"/>
                </a:solidFill>
                <a:latin typeface="Bookman Old Style" panose="02050604050505020204" pitchFamily="18" charset="0"/>
              </a:rPr>
              <a:t>odgojnoobrazovnoga</a:t>
            </a:r>
            <a:r>
              <a:rPr lang="hr-HR" sz="1400" dirty="0">
                <a:solidFill>
                  <a:schemeClr val="tx2"/>
                </a:solidFill>
                <a:latin typeface="Bookman Old Style" panose="02050604050505020204" pitchFamily="18" charset="0"/>
              </a:rPr>
              <a:t> rada;</a:t>
            </a:r>
          </a:p>
          <a:p>
            <a:pPr lvl="1">
              <a:spcBef>
                <a:spcPts val="600"/>
              </a:spcBef>
            </a:pPr>
            <a:r>
              <a:rPr lang="hr-HR" sz="1400" dirty="0">
                <a:solidFill>
                  <a:schemeClr val="tx2"/>
                </a:solidFill>
                <a:latin typeface="Bookman Old Style" panose="02050604050505020204" pitchFamily="18" charset="0"/>
              </a:rPr>
              <a:t>pomaganje ili poticanje ulaska neovlaštenih osoba u školski prostor;</a:t>
            </a:r>
          </a:p>
          <a:p>
            <a:pPr lvl="1">
              <a:spcBef>
                <a:spcPts val="600"/>
              </a:spcBef>
            </a:pPr>
            <a:r>
              <a:rPr lang="hr-HR" sz="14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poticanje drugih učenika na neprihvatljiva ponašanja</a:t>
            </a:r>
            <a:r>
              <a:rPr lang="hr-HR" sz="1400" dirty="0">
                <a:solidFill>
                  <a:schemeClr val="tx2"/>
                </a:solidFill>
                <a:latin typeface="Bookman Old Style" panose="02050604050505020204" pitchFamily="18" charset="0"/>
              </a:rPr>
              <a:t>;</a:t>
            </a:r>
          </a:p>
          <a:p>
            <a:pPr lvl="1">
              <a:spcBef>
                <a:spcPts val="600"/>
              </a:spcBef>
            </a:pPr>
            <a:r>
              <a:rPr lang="hr-HR" sz="14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uznemiravanje učenika ili radnika škole </a:t>
            </a:r>
            <a:r>
              <a:rPr lang="hr-HR" sz="1400" dirty="0">
                <a:solidFill>
                  <a:schemeClr val="tx2"/>
                </a:solidFill>
                <a:latin typeface="Bookman Old Style" panose="02050604050505020204" pitchFamily="18" charset="0"/>
              </a:rPr>
              <a:t>odnosno aktivnosti koje izazivaju nelagodu u drugih osoba, nakon što je učenik na to upozoren;</a:t>
            </a:r>
          </a:p>
          <a:p>
            <a:pPr lvl="1">
              <a:spcBef>
                <a:spcPts val="600"/>
              </a:spcBef>
            </a:pPr>
            <a:r>
              <a:rPr lang="hr-HR" sz="14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korištenje nedopuštenih izvora podataka u svrhu prepisivanja</a:t>
            </a:r>
            <a:r>
              <a:rPr lang="hr-HR" sz="1400" dirty="0">
                <a:solidFill>
                  <a:schemeClr val="tx2"/>
                </a:solidFill>
                <a:latin typeface="Bookman Old Style" panose="02050604050505020204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hr-HR" sz="1600" b="1" u="sng" dirty="0">
                <a:solidFill>
                  <a:schemeClr val="tx2"/>
                </a:solidFill>
                <a:latin typeface="Bookman Old Style" panose="02050604050505020204" pitchFamily="18" charset="0"/>
              </a:rPr>
              <a:t>neopravdano izostao više od 0,5% nastavnih sati </a:t>
            </a:r>
            <a:r>
              <a:rPr lang="hr-HR" sz="1600" dirty="0">
                <a:solidFill>
                  <a:schemeClr val="tx2"/>
                </a:solidFill>
                <a:latin typeface="Bookman Old Style" panose="02050604050505020204" pitchFamily="18" charset="0"/>
              </a:rPr>
              <a:t>od ukupnoga broja sati u koje je trebao biti uključen tijekom nastavne godine </a:t>
            </a:r>
            <a:r>
              <a:rPr lang="hr-HR" sz="16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(više od 5 neopravdanih sati</a:t>
            </a:r>
            <a:r>
              <a:rPr lang="hr-HR" sz="1600" dirty="0">
                <a:solidFill>
                  <a:schemeClr val="tx2"/>
                </a:solidFill>
                <a:latin typeface="Bookman Old Style" panose="020506040505050202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60425500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hr-HR" dirty="0">
                <a:latin typeface="Aharoni" panose="02010803020104030203" pitchFamily="2" charset="-79"/>
                <a:cs typeface="Aharoni" panose="02010803020104030203" pitchFamily="2" charset="-79"/>
              </a:rPr>
              <a:t>Pravilnik o kriterijima za izricanje pedagoških mjera</a:t>
            </a:r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/>
          </p:nvPr>
        </p:nvSpPr>
        <p:spPr>
          <a:xfrm>
            <a:off x="1065211" y="1825625"/>
            <a:ext cx="10560731" cy="4187952"/>
          </a:xfrm>
        </p:spPr>
        <p:txBody>
          <a:bodyPr rtlCol="0"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hr-HR" sz="18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Pedagoška mjera </a:t>
            </a:r>
            <a:r>
              <a:rPr lang="hr-HR" sz="1800" b="1" u="sng" dirty="0">
                <a:solidFill>
                  <a:schemeClr val="tx2"/>
                </a:solidFill>
                <a:latin typeface="Bookman Old Style" panose="02050604050505020204" pitchFamily="18" charset="0"/>
              </a:rPr>
              <a:t>UKORA</a:t>
            </a:r>
            <a:r>
              <a:rPr lang="hr-HR" sz="18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 slijedi nakon</a:t>
            </a:r>
          </a:p>
          <a:p>
            <a:pPr>
              <a:spcBef>
                <a:spcPts val="600"/>
              </a:spcBef>
            </a:pPr>
            <a:r>
              <a:rPr lang="hr-HR" sz="1600" b="1" u="sng" dirty="0">
                <a:solidFill>
                  <a:schemeClr val="tx2"/>
                </a:solidFill>
                <a:latin typeface="Bookman Old Style" panose="02050604050505020204" pitchFamily="18" charset="0"/>
              </a:rPr>
              <a:t>težeg neprihvatljivog ponašanja</a:t>
            </a:r>
          </a:p>
          <a:p>
            <a:pPr lvl="1">
              <a:spcBef>
                <a:spcPts val="600"/>
              </a:spcBef>
            </a:pPr>
            <a:r>
              <a:rPr lang="hr-HR" sz="14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ometanje odgojno-obrazovnoga rada </a:t>
            </a:r>
            <a:r>
              <a:rPr lang="hr-HR" sz="1400" dirty="0">
                <a:solidFill>
                  <a:schemeClr val="tx2"/>
                </a:solidFill>
                <a:latin typeface="Bookman Old Style" panose="02050604050505020204" pitchFamily="18" charset="0"/>
              </a:rPr>
              <a:t>na način da je </a:t>
            </a:r>
            <a:r>
              <a:rPr lang="hr-HR" sz="14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onemogućeno njegovo daljnje izvođenje</a:t>
            </a:r>
            <a:r>
              <a:rPr lang="hr-HR" sz="1400" dirty="0">
                <a:solidFill>
                  <a:schemeClr val="tx2"/>
                </a:solidFill>
                <a:latin typeface="Bookman Old Style" panose="02050604050505020204" pitchFamily="18" charset="0"/>
              </a:rPr>
              <a:t>;</a:t>
            </a:r>
          </a:p>
          <a:p>
            <a:pPr lvl="1">
              <a:spcBef>
                <a:spcPts val="600"/>
              </a:spcBef>
            </a:pPr>
            <a:r>
              <a:rPr lang="hr-HR" sz="14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povreda dostojanstva druge osobe </a:t>
            </a:r>
            <a:r>
              <a:rPr lang="hr-HR" sz="1400" dirty="0">
                <a:solidFill>
                  <a:schemeClr val="tx2"/>
                </a:solidFill>
                <a:latin typeface="Bookman Old Style" panose="02050604050505020204" pitchFamily="18" charset="0"/>
              </a:rPr>
              <a:t>omalovažavanjem, vrijeđanjem ili širenjem neistina i glasina;</a:t>
            </a:r>
          </a:p>
          <a:p>
            <a:pPr lvl="1">
              <a:spcBef>
                <a:spcPts val="600"/>
              </a:spcBef>
            </a:pPr>
            <a:r>
              <a:rPr lang="hr-HR" sz="1400" dirty="0">
                <a:solidFill>
                  <a:schemeClr val="tx2"/>
                </a:solidFill>
                <a:latin typeface="Bookman Old Style" panose="02050604050505020204" pitchFamily="18" charset="0"/>
              </a:rPr>
              <a:t>unošenje ili </a:t>
            </a:r>
            <a:r>
              <a:rPr lang="hr-HR" sz="14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konzumiranje psihoaktivnih sredstava </a:t>
            </a:r>
            <a:r>
              <a:rPr lang="hr-HR" sz="1400" dirty="0">
                <a:solidFill>
                  <a:schemeClr val="tx2"/>
                </a:solidFill>
                <a:latin typeface="Bookman Old Style" panose="02050604050505020204" pitchFamily="18" charset="0"/>
              </a:rPr>
              <a:t>u prostor škole;</a:t>
            </a:r>
          </a:p>
          <a:p>
            <a:pPr lvl="1">
              <a:spcBef>
                <a:spcPts val="600"/>
              </a:spcBef>
            </a:pPr>
            <a:r>
              <a:rPr lang="hr-HR" sz="1400" dirty="0">
                <a:solidFill>
                  <a:schemeClr val="tx2"/>
                </a:solidFill>
                <a:latin typeface="Bookman Old Style" panose="02050604050505020204" pitchFamily="18" charset="0"/>
              </a:rPr>
              <a:t>dovođenje ili pomaganje prilikom dolaska neovlaštenim osobama koje su nanijele štetu osobama ili imovini u prostoru škole ili na drugome mjestu gdje se održava odgojno-obrazovni rad;</a:t>
            </a:r>
          </a:p>
          <a:p>
            <a:pPr lvl="1">
              <a:spcBef>
                <a:spcPts val="600"/>
              </a:spcBef>
            </a:pPr>
            <a:r>
              <a:rPr lang="hr-HR" sz="14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namjerno uništavanje imovine </a:t>
            </a:r>
            <a:r>
              <a:rPr lang="hr-HR" sz="1400" dirty="0">
                <a:solidFill>
                  <a:schemeClr val="tx2"/>
                </a:solidFill>
                <a:latin typeface="Bookman Old Style" panose="02050604050505020204" pitchFamily="18" charset="0"/>
              </a:rPr>
              <a:t>nanošenjem veće štete u prostoru škole;</a:t>
            </a:r>
          </a:p>
          <a:p>
            <a:pPr lvl="1">
              <a:spcBef>
                <a:spcPts val="600"/>
              </a:spcBef>
            </a:pPr>
            <a:r>
              <a:rPr lang="hr-HR" sz="14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prikrivanje nasilnih oblika ponašanja</a:t>
            </a:r>
            <a:r>
              <a:rPr lang="hr-HR" sz="1400" dirty="0">
                <a:solidFill>
                  <a:schemeClr val="tx2"/>
                </a:solidFill>
                <a:latin typeface="Bookman Old Style" panose="02050604050505020204" pitchFamily="18" charset="0"/>
              </a:rPr>
              <a:t>;</a:t>
            </a:r>
          </a:p>
          <a:p>
            <a:pPr lvl="1">
              <a:spcBef>
                <a:spcPts val="600"/>
              </a:spcBef>
            </a:pPr>
            <a:r>
              <a:rPr lang="hr-HR" sz="14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udaranje, sudjelovanje u tučnjavi </a:t>
            </a:r>
            <a:r>
              <a:rPr lang="hr-HR" sz="1400" dirty="0">
                <a:solidFill>
                  <a:schemeClr val="tx2"/>
                </a:solidFill>
                <a:latin typeface="Bookman Old Style" panose="02050604050505020204" pitchFamily="18" charset="0"/>
              </a:rPr>
              <a:t>i druga ponašanja koja mogu ugroziti sigurnost samog učenika ili druge osobe, ali </a:t>
            </a:r>
            <a:r>
              <a:rPr lang="hr-HR" sz="14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bez težih posljedica</a:t>
            </a:r>
            <a:r>
              <a:rPr lang="hr-HR" sz="1400" dirty="0">
                <a:solidFill>
                  <a:schemeClr val="tx2"/>
                </a:solidFill>
                <a:latin typeface="Bookman Old Style" panose="02050604050505020204" pitchFamily="18" charset="0"/>
              </a:rPr>
              <a:t>;</a:t>
            </a:r>
          </a:p>
          <a:p>
            <a:pPr lvl="1">
              <a:spcBef>
                <a:spcPts val="600"/>
              </a:spcBef>
            </a:pPr>
            <a:r>
              <a:rPr lang="hr-HR" sz="1400" dirty="0">
                <a:solidFill>
                  <a:schemeClr val="tx2"/>
                </a:solidFill>
                <a:latin typeface="Bookman Old Style" panose="02050604050505020204" pitchFamily="18" charset="0"/>
              </a:rPr>
              <a:t>korištenje ili zlouporaba podataka drugog učenika iz pedagoške dokumentacije;</a:t>
            </a:r>
          </a:p>
          <a:p>
            <a:pPr lvl="1">
              <a:spcBef>
                <a:spcPts val="600"/>
              </a:spcBef>
            </a:pPr>
            <a:r>
              <a:rPr lang="hr-HR" sz="14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klađenje ili kockanje u prostorima škole</a:t>
            </a:r>
            <a:r>
              <a:rPr lang="hr-HR" sz="1400" dirty="0">
                <a:solidFill>
                  <a:schemeClr val="tx2"/>
                </a:solidFill>
                <a:latin typeface="Bookman Old Style" panose="02050604050505020204" pitchFamily="18" charset="0"/>
              </a:rPr>
              <a:t>; </a:t>
            </a:r>
          </a:p>
          <a:p>
            <a:pPr lvl="1">
              <a:spcBef>
                <a:spcPts val="600"/>
              </a:spcBef>
            </a:pPr>
            <a:r>
              <a:rPr lang="hr-HR" sz="1400" dirty="0">
                <a:solidFill>
                  <a:schemeClr val="tx2"/>
                </a:solidFill>
                <a:latin typeface="Bookman Old Style" panose="02050604050505020204" pitchFamily="18" charset="0"/>
              </a:rPr>
              <a:t>prisvajanje tuđe stvari.</a:t>
            </a:r>
          </a:p>
          <a:p>
            <a:pPr>
              <a:spcBef>
                <a:spcPts val="600"/>
              </a:spcBef>
            </a:pPr>
            <a:r>
              <a:rPr lang="hr-HR" sz="1600" b="1" u="sng" dirty="0">
                <a:solidFill>
                  <a:schemeClr val="tx2"/>
                </a:solidFill>
                <a:latin typeface="Bookman Old Style" panose="02050604050505020204" pitchFamily="18" charset="0"/>
              </a:rPr>
              <a:t>neopravdano izostao više od 1% nastavnih sati</a:t>
            </a:r>
            <a:r>
              <a:rPr lang="hr-HR" sz="16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 </a:t>
            </a:r>
            <a:r>
              <a:rPr lang="hr-HR" sz="1600" dirty="0">
                <a:solidFill>
                  <a:schemeClr val="tx2"/>
                </a:solidFill>
                <a:latin typeface="Bookman Old Style" panose="02050604050505020204" pitchFamily="18" charset="0"/>
              </a:rPr>
              <a:t>od ukupnoga broja sati u koje je trebao biti uključen tijekom nastavne godine (</a:t>
            </a:r>
            <a:r>
              <a:rPr lang="hr-HR" sz="16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više od 10 neopravdanih sati</a:t>
            </a:r>
            <a:r>
              <a:rPr lang="hr-HR" sz="1600" dirty="0">
                <a:solidFill>
                  <a:schemeClr val="tx2"/>
                </a:solidFill>
                <a:latin typeface="Bookman Old Style" panose="020506040505050202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42005831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63AA5A-E6E1-46DA-AB40-C58233393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15B7848-E8E2-87B0-B658-95B3A5084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62723"/>
            <a:ext cx="10515600" cy="1743784"/>
          </a:xfrm>
        </p:spPr>
        <p:txBody>
          <a:bodyPr anchor="b">
            <a:normAutofit/>
          </a:bodyPr>
          <a:lstStyle/>
          <a:p>
            <a:r>
              <a:rPr lang="hr-HR" dirty="0"/>
              <a:t>Sadržaj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58CC32C-5CC9-9C8A-FF99-95F7B3CCB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539198"/>
            <a:ext cx="4645696" cy="3110382"/>
          </a:xfrm>
        </p:spPr>
        <p:txBody>
          <a:bodyPr anchor="ctr">
            <a:normAutofit fontScale="92500" lnSpcReduction="20000"/>
          </a:bodyPr>
          <a:lstStyle/>
          <a:p>
            <a:r>
              <a:rPr lang="hr-HR" dirty="0">
                <a:latin typeface="Bookman Old Style" panose="02050604050505020204" pitchFamily="18" charset="0"/>
              </a:rPr>
              <a:t>Kućni red (Škole i Nastavno-sportske dvorane) </a:t>
            </a:r>
          </a:p>
          <a:p>
            <a:r>
              <a:rPr lang="hr-HR" dirty="0">
                <a:latin typeface="Bookman Old Style" panose="02050604050505020204" pitchFamily="18" charset="0"/>
              </a:rPr>
              <a:t>Pravilnik o kriterijima za izricanje pedagoških mjera</a:t>
            </a:r>
          </a:p>
          <a:p>
            <a:r>
              <a:rPr lang="hr-HR" dirty="0">
                <a:latin typeface="Bookman Old Style" panose="02050604050505020204" pitchFamily="18" charset="0"/>
              </a:rPr>
              <a:t>Pravilnik o načinima postupcima i elementima vrednovanja učenika u osnovnoj i srednjoj školi</a:t>
            </a:r>
          </a:p>
          <a:p>
            <a:r>
              <a:rPr lang="hr-HR" dirty="0">
                <a:latin typeface="Bookman Old Style" panose="02050604050505020204" pitchFamily="18" charset="0"/>
              </a:rPr>
              <a:t>Pravilnik o izvođenju izleta, ekskurzija i drugih odgojno-obrazovnih aktivnosti izvan škole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4FA9254-1FB5-000A-3867-03EDA796A3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0725" y="1734743"/>
            <a:ext cx="5961848" cy="2846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1911969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hr-HR" dirty="0">
                <a:latin typeface="Aharoni" panose="02010803020104030203" pitchFamily="2" charset="-79"/>
                <a:cs typeface="Aharoni" panose="02010803020104030203" pitchFamily="2" charset="-79"/>
              </a:rPr>
              <a:t>Pravilnik o kriterijima za izricanje pedagoških mjera</a:t>
            </a:r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/>
          </p:nvPr>
        </p:nvSpPr>
        <p:spPr>
          <a:xfrm>
            <a:off x="1065211" y="1825625"/>
            <a:ext cx="10676846" cy="4187952"/>
          </a:xfrm>
        </p:spPr>
        <p:txBody>
          <a:bodyPr rtlCol="0"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hr-HR" sz="18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Pedagoška mjera STROGOG UKORA slijedi nakon</a:t>
            </a:r>
          </a:p>
          <a:p>
            <a:pPr>
              <a:spcBef>
                <a:spcPts val="600"/>
              </a:spcBef>
            </a:pPr>
            <a:r>
              <a:rPr lang="hr-HR" sz="1600" b="1" u="sng" dirty="0">
                <a:solidFill>
                  <a:schemeClr val="tx2"/>
                </a:solidFill>
                <a:latin typeface="Bookman Old Style" panose="02050604050505020204" pitchFamily="18" charset="0"/>
              </a:rPr>
              <a:t>teškog neprihvatljivog ponašanja</a:t>
            </a:r>
          </a:p>
          <a:p>
            <a:pPr lvl="1">
              <a:spcBef>
                <a:spcPts val="600"/>
              </a:spcBef>
            </a:pPr>
            <a:r>
              <a:rPr lang="hr-HR" sz="14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izazivanje i poticanje nasilnog ponašanja </a:t>
            </a:r>
            <a:r>
              <a:rPr lang="hr-HR" sz="1400" dirty="0">
                <a:solidFill>
                  <a:schemeClr val="tx2"/>
                </a:solidFill>
                <a:latin typeface="Bookman Old Style" panose="02050604050505020204" pitchFamily="18" charset="0"/>
              </a:rPr>
              <a:t>(npr. prenošenje netočnih informacija koje su povod za nasilno ponašanje, skandiranje prije ili tijekom nasilnog ponašanja, snimanje događaja nasilnog ponašanja i sl.);</a:t>
            </a:r>
          </a:p>
          <a:p>
            <a:pPr lvl="1">
              <a:spcBef>
                <a:spcPts val="600"/>
              </a:spcBef>
            </a:pPr>
            <a:r>
              <a:rPr lang="hr-HR" sz="14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nasilno ponašanje </a:t>
            </a:r>
            <a:r>
              <a:rPr lang="hr-HR" sz="1400" dirty="0">
                <a:solidFill>
                  <a:schemeClr val="tx2"/>
                </a:solidFill>
                <a:latin typeface="Bookman Old Style" panose="02050604050505020204" pitchFamily="18" charset="0"/>
              </a:rPr>
              <a:t>koje nije rezultiralo težim posljedicama;</a:t>
            </a:r>
          </a:p>
          <a:p>
            <a:pPr lvl="1">
              <a:spcBef>
                <a:spcPts val="600"/>
              </a:spcBef>
            </a:pPr>
            <a:r>
              <a:rPr lang="hr-HR" sz="14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krivotvorenje ispričnica ili ispitnih materijala</a:t>
            </a:r>
            <a:r>
              <a:rPr lang="hr-HR" sz="1400" dirty="0">
                <a:solidFill>
                  <a:schemeClr val="tx2"/>
                </a:solidFill>
                <a:latin typeface="Bookman Old Style" panose="02050604050505020204" pitchFamily="18" charset="0"/>
              </a:rPr>
              <a:t>;</a:t>
            </a:r>
          </a:p>
          <a:p>
            <a:pPr lvl="1">
              <a:spcBef>
                <a:spcPts val="600"/>
              </a:spcBef>
            </a:pPr>
            <a:r>
              <a:rPr lang="hr-HR" sz="1400" dirty="0">
                <a:solidFill>
                  <a:schemeClr val="tx2"/>
                </a:solidFill>
                <a:latin typeface="Bookman Old Style" panose="02050604050505020204" pitchFamily="18" charset="0"/>
              </a:rPr>
              <a:t>neovlašteno korištenje tuđih podataka za pristup elektroničkim bazama podataka škole bez njihove izmjene;</a:t>
            </a:r>
          </a:p>
          <a:p>
            <a:pPr lvl="1">
              <a:spcBef>
                <a:spcPts val="600"/>
              </a:spcBef>
            </a:pPr>
            <a:r>
              <a:rPr lang="hr-HR" sz="14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krađa tuđe stvari</a:t>
            </a:r>
            <a:r>
              <a:rPr lang="hr-HR" sz="1400" dirty="0">
                <a:solidFill>
                  <a:schemeClr val="tx2"/>
                </a:solidFill>
                <a:latin typeface="Bookman Old Style" panose="02050604050505020204" pitchFamily="18" charset="0"/>
              </a:rPr>
              <a:t>;</a:t>
            </a:r>
          </a:p>
          <a:p>
            <a:pPr lvl="1">
              <a:spcBef>
                <a:spcPts val="600"/>
              </a:spcBef>
            </a:pPr>
            <a:r>
              <a:rPr lang="hr-HR" sz="14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poticanje grupnoga govora mržnje</a:t>
            </a:r>
            <a:r>
              <a:rPr lang="hr-HR" sz="1400" dirty="0">
                <a:solidFill>
                  <a:schemeClr val="tx2"/>
                </a:solidFill>
                <a:latin typeface="Bookman Old Style" panose="02050604050505020204" pitchFamily="18" charset="0"/>
              </a:rPr>
              <a:t>;</a:t>
            </a:r>
          </a:p>
          <a:p>
            <a:pPr lvl="1">
              <a:spcBef>
                <a:spcPts val="600"/>
              </a:spcBef>
            </a:pPr>
            <a:r>
              <a:rPr lang="hr-HR" sz="14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uništavanje službene dokumentacije škole</a:t>
            </a:r>
            <a:r>
              <a:rPr lang="hr-HR" sz="1400" dirty="0">
                <a:solidFill>
                  <a:schemeClr val="tx2"/>
                </a:solidFill>
                <a:latin typeface="Bookman Old Style" panose="02050604050505020204" pitchFamily="18" charset="0"/>
              </a:rPr>
              <a:t>;</a:t>
            </a:r>
          </a:p>
          <a:p>
            <a:pPr lvl="1">
              <a:spcBef>
                <a:spcPts val="600"/>
              </a:spcBef>
            </a:pPr>
            <a:r>
              <a:rPr lang="hr-HR" sz="1400" dirty="0">
                <a:solidFill>
                  <a:schemeClr val="tx2"/>
                </a:solidFill>
                <a:latin typeface="Bookman Old Style" panose="02050604050505020204" pitchFamily="18" charset="0"/>
              </a:rPr>
              <a:t>prisila drugog učenika na neprihvatljivo ponašanje ili iznuda drugog učenika (npr. </a:t>
            </a:r>
            <a:r>
              <a:rPr lang="hr-HR" sz="14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iznuđivanje novca</a:t>
            </a:r>
            <a:r>
              <a:rPr lang="hr-HR" sz="1400" dirty="0">
                <a:solidFill>
                  <a:schemeClr val="tx2"/>
                </a:solidFill>
                <a:latin typeface="Bookman Old Style" panose="02050604050505020204" pitchFamily="18" charset="0"/>
              </a:rPr>
              <a:t>);</a:t>
            </a:r>
          </a:p>
          <a:p>
            <a:pPr lvl="1">
              <a:spcBef>
                <a:spcPts val="600"/>
              </a:spcBef>
            </a:pPr>
            <a:r>
              <a:rPr lang="hr-HR" sz="14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unošenje oružja </a:t>
            </a:r>
            <a:r>
              <a:rPr lang="hr-HR" sz="1400" dirty="0">
                <a:solidFill>
                  <a:schemeClr val="tx2"/>
                </a:solidFill>
                <a:latin typeface="Bookman Old Style" panose="02050604050505020204" pitchFamily="18" charset="0"/>
              </a:rPr>
              <a:t>i opasnih predmeta u prostor škole ili drugdje gdje se održava odgojno-obrazovni rad.</a:t>
            </a:r>
          </a:p>
          <a:p>
            <a:pPr>
              <a:spcBef>
                <a:spcPts val="600"/>
              </a:spcBef>
            </a:pPr>
            <a:r>
              <a:rPr lang="hr-HR" sz="1600" b="1" u="sng" dirty="0">
                <a:solidFill>
                  <a:schemeClr val="tx2"/>
                </a:solidFill>
                <a:latin typeface="Bookman Old Style" panose="02050604050505020204" pitchFamily="18" charset="0"/>
              </a:rPr>
              <a:t>neopravdano izostao više od 1.5 % nastavnih sati </a:t>
            </a:r>
            <a:r>
              <a:rPr lang="hr-HR" sz="1600" dirty="0">
                <a:solidFill>
                  <a:schemeClr val="tx2"/>
                </a:solidFill>
                <a:latin typeface="Bookman Old Style" panose="02050604050505020204" pitchFamily="18" charset="0"/>
              </a:rPr>
              <a:t>od ukupnoga broja sati u koje je trebao biti uključen tijekom nastavne godine (</a:t>
            </a:r>
            <a:r>
              <a:rPr lang="hr-HR" sz="16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više od 15 neopravdanih sati</a:t>
            </a:r>
            <a:r>
              <a:rPr lang="hr-HR" sz="1600" dirty="0">
                <a:solidFill>
                  <a:schemeClr val="tx2"/>
                </a:solidFill>
                <a:latin typeface="Bookman Old Style" panose="020506040505050202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078444214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hr-HR" dirty="0">
                <a:latin typeface="Aharoni" panose="02010803020104030203" pitchFamily="2" charset="-79"/>
                <a:cs typeface="Aharoni" panose="02010803020104030203" pitchFamily="2" charset="-79"/>
              </a:rPr>
              <a:t>Pravilnik o kriterijima za izricanje pedagoških mjera</a:t>
            </a:r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/>
          </p:nvPr>
        </p:nvSpPr>
        <p:spPr>
          <a:xfrm>
            <a:off x="1065211" y="1825625"/>
            <a:ext cx="10255932" cy="4187952"/>
          </a:xfrm>
        </p:spPr>
        <p:txBody>
          <a:bodyPr rtlCol="0"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hr-HR" sz="18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Pedagoška mjera PRESELJENJA U DRUGU ŠKOLU slijedi nakon</a:t>
            </a:r>
          </a:p>
          <a:p>
            <a:pPr>
              <a:spcBef>
                <a:spcPts val="600"/>
              </a:spcBef>
            </a:pPr>
            <a:r>
              <a:rPr lang="hr-HR" sz="1600" b="1" u="sng" dirty="0">
                <a:solidFill>
                  <a:schemeClr val="tx2"/>
                </a:solidFill>
                <a:latin typeface="Bookman Old Style" panose="02050604050505020204" pitchFamily="18" charset="0"/>
              </a:rPr>
              <a:t>Osobito teškog neprihvatljivog ponašanja</a:t>
            </a:r>
          </a:p>
          <a:p>
            <a:pPr lvl="1">
              <a:spcBef>
                <a:spcPts val="600"/>
              </a:spcBef>
            </a:pPr>
            <a:r>
              <a:rPr lang="hr-HR" sz="14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krivotvorenje pisane ili elektroničke službene dokumentacije škole</a:t>
            </a:r>
            <a:r>
              <a:rPr lang="hr-HR" sz="1400" dirty="0">
                <a:solidFill>
                  <a:schemeClr val="tx2"/>
                </a:solidFill>
                <a:latin typeface="Bookman Old Style" panose="02050604050505020204" pitchFamily="18" charset="0"/>
              </a:rPr>
              <a:t>;</a:t>
            </a:r>
          </a:p>
          <a:p>
            <a:pPr lvl="1">
              <a:spcBef>
                <a:spcPts val="600"/>
              </a:spcBef>
            </a:pPr>
            <a:r>
              <a:rPr lang="hr-HR" sz="1400" dirty="0">
                <a:solidFill>
                  <a:schemeClr val="tx2"/>
                </a:solidFill>
                <a:latin typeface="Bookman Old Style" panose="02050604050505020204" pitchFamily="18" charset="0"/>
              </a:rPr>
              <a:t>objavljivanje materijala elektroničkim ili drugim putem, a koji za posljedicu imaju povredu ugleda, časti i dostojanstva druge osobe;</a:t>
            </a:r>
          </a:p>
          <a:p>
            <a:pPr lvl="1">
              <a:spcBef>
                <a:spcPts val="600"/>
              </a:spcBef>
            </a:pPr>
            <a:r>
              <a:rPr lang="hr-HR" sz="14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teška krađa </a:t>
            </a:r>
            <a:r>
              <a:rPr lang="hr-HR" sz="1400" dirty="0">
                <a:solidFill>
                  <a:schemeClr val="tx2"/>
                </a:solidFill>
                <a:latin typeface="Bookman Old Style" panose="02050604050505020204" pitchFamily="18" charset="0"/>
              </a:rPr>
              <a:t>odnosno krađa počinjena na opasan ili drzak način, obijanjem, provaljivanjem ili svladavanjem prepreka da se dođe do stvari;</a:t>
            </a:r>
          </a:p>
          <a:p>
            <a:pPr lvl="1">
              <a:spcBef>
                <a:spcPts val="600"/>
              </a:spcBef>
            </a:pPr>
            <a:r>
              <a:rPr lang="hr-HR" sz="14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ugrožavanje sigurnosti učenika </a:t>
            </a:r>
            <a:r>
              <a:rPr lang="hr-HR" sz="1400" dirty="0">
                <a:solidFill>
                  <a:schemeClr val="tx2"/>
                </a:solidFill>
                <a:latin typeface="Bookman Old Style" panose="02050604050505020204" pitchFamily="18" charset="0"/>
              </a:rPr>
              <a:t>ili radnika škole </a:t>
            </a:r>
            <a:r>
              <a:rPr lang="hr-HR" sz="14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korištenjem oružja ili opasnih predmeta </a:t>
            </a:r>
            <a:r>
              <a:rPr lang="hr-HR" sz="1400" dirty="0">
                <a:solidFill>
                  <a:schemeClr val="tx2"/>
                </a:solidFill>
                <a:latin typeface="Bookman Old Style" panose="02050604050505020204" pitchFamily="18" charset="0"/>
              </a:rPr>
              <a:t>u prostoru škole ili na drugome mjestu gdje se održava odgojno-obrazovni rad;</a:t>
            </a:r>
          </a:p>
          <a:p>
            <a:pPr lvl="1">
              <a:spcBef>
                <a:spcPts val="600"/>
              </a:spcBef>
            </a:pPr>
            <a:r>
              <a:rPr lang="hr-HR" sz="14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nasilno ponašanje koje je rezultiralo teškim emocionalnim ili fizičkim posljedicama za drugu osobu</a:t>
            </a:r>
            <a:r>
              <a:rPr lang="hr-HR" sz="1400" dirty="0">
                <a:solidFill>
                  <a:schemeClr val="tx2"/>
                </a:solidFill>
                <a:latin typeface="Bookman Old Style" panose="02050604050505020204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hr-HR" sz="1600" b="1" u="sng" dirty="0">
                <a:solidFill>
                  <a:schemeClr val="tx2"/>
                </a:solidFill>
                <a:latin typeface="Bookman Old Style" panose="02050604050505020204" pitchFamily="18" charset="0"/>
              </a:rPr>
              <a:t>neopravdano izostao više od 2% nastavnih sati </a:t>
            </a:r>
            <a:r>
              <a:rPr lang="hr-HR" sz="1600" dirty="0">
                <a:solidFill>
                  <a:schemeClr val="tx2"/>
                </a:solidFill>
                <a:latin typeface="Bookman Old Style" panose="02050604050505020204" pitchFamily="18" charset="0"/>
              </a:rPr>
              <a:t>od ukupnoga broja sati u koje je trebao biti uključen tijekom nastavne godine (</a:t>
            </a:r>
            <a:r>
              <a:rPr lang="hr-HR" sz="16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više od 20 neopravdanih sati</a:t>
            </a:r>
            <a:r>
              <a:rPr lang="hr-HR" sz="1600" dirty="0">
                <a:solidFill>
                  <a:schemeClr val="tx2"/>
                </a:solidFill>
                <a:latin typeface="Bookman Old Style" panose="020506040505050202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272875339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hr-HR" dirty="0">
                <a:latin typeface="Aharoni" panose="02010803020104030203" pitchFamily="2" charset="-79"/>
                <a:cs typeface="Aharoni" panose="02010803020104030203" pitchFamily="2" charset="-79"/>
              </a:rPr>
              <a:t>Pravilnik o kriterijima za izricanje pedagoških mjera</a:t>
            </a:r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/>
          </p:nvPr>
        </p:nvSpPr>
        <p:spPr>
          <a:xfrm>
            <a:off x="1065211" y="1524000"/>
            <a:ext cx="10255932" cy="4489577"/>
          </a:xfrm>
        </p:spPr>
        <p:txBody>
          <a:bodyPr rtlCol="0"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hr-HR" sz="18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Neopravdani izostanak</a:t>
            </a:r>
          </a:p>
          <a:p>
            <a:pPr>
              <a:spcBef>
                <a:spcPts val="600"/>
              </a:spcBef>
            </a:pPr>
            <a:r>
              <a:rPr lang="hr-HR" sz="1800" dirty="0">
                <a:solidFill>
                  <a:schemeClr val="tx2"/>
                </a:solidFill>
                <a:latin typeface="Bookman Old Style" panose="02050604050505020204" pitchFamily="18" charset="0"/>
              </a:rPr>
              <a:t>Svaki izostanak koji </a:t>
            </a:r>
            <a:r>
              <a:rPr lang="hr-HR" sz="18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nije odobren ili opravdan </a:t>
            </a:r>
          </a:p>
          <a:p>
            <a:pPr>
              <a:spcBef>
                <a:spcPts val="600"/>
              </a:spcBef>
            </a:pPr>
            <a:r>
              <a:rPr lang="hr-HR" sz="1600" dirty="0">
                <a:solidFill>
                  <a:schemeClr val="tx2"/>
                </a:solidFill>
                <a:latin typeface="Bookman Old Style" panose="02050604050505020204" pitchFamily="18" charset="0"/>
              </a:rPr>
              <a:t>Roditelj može, </a:t>
            </a:r>
            <a:r>
              <a:rPr lang="hr-HR" sz="16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više puta godišnje</a:t>
            </a:r>
            <a:r>
              <a:rPr lang="hr-HR" sz="1600" dirty="0">
                <a:solidFill>
                  <a:schemeClr val="tx2"/>
                </a:solidFill>
                <a:latin typeface="Bookman Old Style" panose="02050604050505020204" pitchFamily="18" charset="0"/>
              </a:rPr>
              <a:t>, opravdati izostanak svoga djeteta u trajanju </a:t>
            </a:r>
            <a:r>
              <a:rPr lang="hr-HR" sz="16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do tri radna dana</a:t>
            </a:r>
            <a:r>
              <a:rPr lang="hr-HR" sz="1600" dirty="0">
                <a:solidFill>
                  <a:schemeClr val="tx2"/>
                </a:solidFill>
                <a:latin typeface="Bookman Old Style" panose="02050604050505020204" pitchFamily="18" charset="0"/>
              </a:rPr>
              <a:t>, a za koje nije pravodobno podnesen zahtjev za odobrenjem.</a:t>
            </a:r>
          </a:p>
          <a:p>
            <a:pPr lvl="1">
              <a:spcBef>
                <a:spcPts val="600"/>
              </a:spcBef>
            </a:pPr>
            <a:r>
              <a:rPr lang="hr-HR" sz="1600" dirty="0">
                <a:solidFill>
                  <a:schemeClr val="tx2"/>
                </a:solidFill>
                <a:latin typeface="Bookman Old Style" panose="02050604050505020204" pitchFamily="18" charset="0"/>
              </a:rPr>
              <a:t>Opravdanost izostanka s nastave zbog zdravstvenih razloga </a:t>
            </a:r>
            <a:r>
              <a:rPr lang="hr-HR" sz="16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u trajanju duljem od tri radna dana uzastopno dokazuje se liječničkom potvrdom.</a:t>
            </a:r>
          </a:p>
          <a:p>
            <a:pPr lvl="1">
              <a:spcBef>
                <a:spcPts val="600"/>
              </a:spcBef>
            </a:pPr>
            <a:r>
              <a:rPr lang="hr-HR" sz="1600" dirty="0">
                <a:solidFill>
                  <a:schemeClr val="tx2"/>
                </a:solidFill>
                <a:latin typeface="Bookman Old Style" panose="02050604050505020204" pitchFamily="18" charset="0"/>
              </a:rPr>
              <a:t>Izostanak učenika s nastave može se opravdati i </a:t>
            </a:r>
            <a:r>
              <a:rPr lang="hr-HR" sz="16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odgovarajućom potvrdom nadležne institucije, ustanove ili druge nadležne fizičke ili pravne osobe </a:t>
            </a:r>
          </a:p>
          <a:p>
            <a:pPr>
              <a:spcBef>
                <a:spcPts val="600"/>
              </a:spcBef>
            </a:pPr>
            <a:r>
              <a:rPr lang="hr-HR" sz="1600" b="1" u="sng" dirty="0">
                <a:solidFill>
                  <a:schemeClr val="tx2"/>
                </a:solidFill>
                <a:latin typeface="Bookman Old Style" panose="02050604050505020204" pitchFamily="18" charset="0"/>
              </a:rPr>
              <a:t>Izostanak s nastave, u slučaju pravodobnog zahtjeva roditelja, može (unaprijed) odobriti uz pravodobno podnesen zahtjev:</a:t>
            </a:r>
          </a:p>
          <a:p>
            <a:pPr lvl="1">
              <a:spcBef>
                <a:spcPts val="600"/>
              </a:spcBef>
            </a:pPr>
            <a:r>
              <a:rPr lang="hr-HR" sz="16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učitelj</a:t>
            </a:r>
            <a:r>
              <a:rPr lang="hr-HR" sz="1600" dirty="0">
                <a:solidFill>
                  <a:schemeClr val="tx2"/>
                </a:solidFill>
                <a:latin typeface="Bookman Old Style" panose="02050604050505020204" pitchFamily="18" charset="0"/>
              </a:rPr>
              <a:t> za izostanak </a:t>
            </a:r>
            <a:r>
              <a:rPr lang="hr-HR" sz="1600" b="1" u="sng" dirty="0">
                <a:solidFill>
                  <a:schemeClr val="tx2"/>
                </a:solidFill>
                <a:latin typeface="Bookman Old Style" panose="02050604050505020204" pitchFamily="18" charset="0"/>
              </a:rPr>
              <a:t>tijekom nastavnoga dana</a:t>
            </a:r>
            <a:r>
              <a:rPr lang="hr-HR" sz="1600" dirty="0">
                <a:solidFill>
                  <a:schemeClr val="tx2"/>
                </a:solidFill>
                <a:latin typeface="Bookman Old Style" panose="02050604050505020204" pitchFamily="18" charset="0"/>
              </a:rPr>
              <a:t>,</a:t>
            </a:r>
          </a:p>
          <a:p>
            <a:pPr lvl="1">
              <a:spcBef>
                <a:spcPts val="600"/>
              </a:spcBef>
            </a:pPr>
            <a:r>
              <a:rPr lang="hr-HR" sz="16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razrednik</a:t>
            </a:r>
            <a:r>
              <a:rPr lang="hr-HR" sz="1600" dirty="0">
                <a:solidFill>
                  <a:schemeClr val="tx2"/>
                </a:solidFill>
                <a:latin typeface="Bookman Old Style" panose="02050604050505020204" pitchFamily="18" charset="0"/>
              </a:rPr>
              <a:t> za izostanak </a:t>
            </a:r>
            <a:r>
              <a:rPr lang="hr-HR" sz="1600" b="1" i="1" u="sng" dirty="0">
                <a:solidFill>
                  <a:schemeClr val="tx2"/>
                </a:solidFill>
                <a:latin typeface="Bookman Old Style" panose="02050604050505020204" pitchFamily="18" charset="0"/>
              </a:rPr>
              <a:t>do tri </a:t>
            </a:r>
            <a:r>
              <a:rPr lang="hr-HR" sz="1600" dirty="0">
                <a:solidFill>
                  <a:schemeClr val="tx2"/>
                </a:solidFill>
                <a:latin typeface="Bookman Old Style" panose="02050604050505020204" pitchFamily="18" charset="0"/>
              </a:rPr>
              <a:t>(pojedinačna ili uzastopna) radna dana,</a:t>
            </a:r>
          </a:p>
          <a:p>
            <a:pPr lvl="1">
              <a:spcBef>
                <a:spcPts val="600"/>
              </a:spcBef>
            </a:pPr>
            <a:r>
              <a:rPr lang="hr-HR" sz="16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ravnatelj</a:t>
            </a:r>
            <a:r>
              <a:rPr lang="hr-HR" sz="1600" dirty="0">
                <a:solidFill>
                  <a:schemeClr val="tx2"/>
                </a:solidFill>
                <a:latin typeface="Bookman Old Style" panose="02050604050505020204" pitchFamily="18" charset="0"/>
              </a:rPr>
              <a:t> za izostanak </a:t>
            </a:r>
            <a:r>
              <a:rPr lang="hr-HR" sz="1600" b="1" u="sng" dirty="0">
                <a:solidFill>
                  <a:schemeClr val="tx2"/>
                </a:solidFill>
                <a:latin typeface="Bookman Old Style" panose="02050604050505020204" pitchFamily="18" charset="0"/>
              </a:rPr>
              <a:t>do sedam </a:t>
            </a:r>
            <a:r>
              <a:rPr lang="hr-HR" sz="1600" dirty="0">
                <a:solidFill>
                  <a:schemeClr val="tx2"/>
                </a:solidFill>
                <a:latin typeface="Bookman Old Style" panose="02050604050505020204" pitchFamily="18" charset="0"/>
              </a:rPr>
              <a:t>(uzastopnih) radnih dana,</a:t>
            </a:r>
          </a:p>
          <a:p>
            <a:pPr lvl="1">
              <a:spcBef>
                <a:spcPts val="600"/>
              </a:spcBef>
            </a:pPr>
            <a:r>
              <a:rPr lang="hr-HR" sz="16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učiteljsko/nastavničko vijeće </a:t>
            </a:r>
            <a:r>
              <a:rPr lang="hr-HR" sz="1600" dirty="0">
                <a:solidFill>
                  <a:schemeClr val="tx2"/>
                </a:solidFill>
                <a:latin typeface="Bookman Old Style" panose="02050604050505020204" pitchFamily="18" charset="0"/>
              </a:rPr>
              <a:t>za izostanak </a:t>
            </a:r>
            <a:r>
              <a:rPr lang="hr-HR" sz="1600" b="1" i="1" u="sng" dirty="0">
                <a:solidFill>
                  <a:schemeClr val="tx2"/>
                </a:solidFill>
                <a:latin typeface="Bookman Old Style" panose="02050604050505020204" pitchFamily="18" charset="0"/>
              </a:rPr>
              <a:t>do petnaest (uzastopnih) radnih dana</a:t>
            </a:r>
            <a:r>
              <a:rPr lang="hr-HR" sz="1600" dirty="0">
                <a:solidFill>
                  <a:schemeClr val="tx2"/>
                </a:solidFill>
                <a:latin typeface="Bookman Old Style" panose="02050604050505020204" pitchFamily="18" charset="0"/>
              </a:rPr>
              <a:t>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hr-HR" sz="16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Načini opravdavanja izostanaka učenika, rokovi za dostavu ispričnica, kao i primjereni rok javljanja o razlogu izostanka uređuju se statutom škole.</a:t>
            </a:r>
          </a:p>
        </p:txBody>
      </p:sp>
    </p:spTree>
    <p:extLst>
      <p:ext uri="{BB962C8B-B14F-4D97-AF65-F5344CB8AC3E}">
        <p14:creationId xmlns:p14="http://schemas.microsoft.com/office/powerpoint/2010/main" val="1449382505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hr-HR" dirty="0">
                <a:latin typeface="Aharoni" panose="02010803020104030203" pitchFamily="2" charset="-79"/>
                <a:cs typeface="Aharoni" panose="02010803020104030203" pitchFamily="2" charset="-79"/>
              </a:rPr>
              <a:t>Pravilnik o kriterijima za izricanje pedagoških mjera</a:t>
            </a:r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/>
          </p:nvPr>
        </p:nvSpPr>
        <p:spPr>
          <a:xfrm>
            <a:off x="1065211" y="1524000"/>
            <a:ext cx="10255932" cy="5029200"/>
          </a:xfrm>
        </p:spPr>
        <p:txBody>
          <a:bodyPr rtlCol="0"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hr-HR" sz="18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Izricanje pedagoške mjere</a:t>
            </a:r>
          </a:p>
          <a:p>
            <a:pPr marL="0" indent="0">
              <a:spcBef>
                <a:spcPts val="600"/>
              </a:spcBef>
              <a:buNone/>
            </a:pPr>
            <a:endParaRPr lang="hr-HR" sz="1800" b="1" dirty="0">
              <a:solidFill>
                <a:schemeClr val="tx2"/>
              </a:solidFill>
              <a:latin typeface="Bookman Old Style" panose="02050604050505020204" pitchFamily="18" charset="0"/>
            </a:endParaRPr>
          </a:p>
          <a:p>
            <a:pPr>
              <a:spcBef>
                <a:spcPts val="600"/>
              </a:spcBef>
            </a:pPr>
            <a:r>
              <a:rPr lang="hr-HR" sz="1600" dirty="0">
                <a:solidFill>
                  <a:schemeClr val="tx2"/>
                </a:solidFill>
                <a:latin typeface="Bookman Old Style" panose="02050604050505020204" pitchFamily="18" charset="0"/>
              </a:rPr>
              <a:t>Prije izricanja mjere </a:t>
            </a:r>
            <a:r>
              <a:rPr lang="hr-HR" sz="1600" i="1" u="sng" dirty="0">
                <a:solidFill>
                  <a:schemeClr val="tx2"/>
                </a:solidFill>
                <a:latin typeface="Bookman Old Style" panose="02050604050505020204" pitchFamily="18" charset="0"/>
              </a:rPr>
              <a:t>učeniku se mora omogućiti savjetovanje s odgojno-obrazovnim radnikom </a:t>
            </a:r>
            <a:r>
              <a:rPr lang="hr-HR" sz="1600" dirty="0">
                <a:solidFill>
                  <a:schemeClr val="tx2"/>
                </a:solidFill>
                <a:latin typeface="Bookman Old Style" panose="02050604050505020204" pitchFamily="18" charset="0"/>
              </a:rPr>
              <a:t>te izjašnjavanje o činjenicama i okolnostima koje su važne za donošenje odluke o opravdanosti izricanja pedagoške mjere. </a:t>
            </a:r>
          </a:p>
          <a:p>
            <a:pPr>
              <a:spcBef>
                <a:spcPts val="600"/>
              </a:spcBef>
            </a:pPr>
            <a:endParaRPr lang="hr-HR" sz="1600" dirty="0">
              <a:solidFill>
                <a:schemeClr val="tx2"/>
              </a:solidFill>
              <a:latin typeface="Bookman Old Style" panose="02050604050505020204" pitchFamily="18" charset="0"/>
            </a:endParaRPr>
          </a:p>
          <a:p>
            <a:pPr>
              <a:spcBef>
                <a:spcPts val="600"/>
              </a:spcBef>
            </a:pPr>
            <a:r>
              <a:rPr lang="hr-HR" sz="1600" i="1" u="sng" dirty="0">
                <a:solidFill>
                  <a:schemeClr val="tx2"/>
                </a:solidFill>
                <a:latin typeface="Bookman Old Style" panose="02050604050505020204" pitchFamily="18" charset="0"/>
              </a:rPr>
              <a:t>Roditelj mora biti informiran o neprihvatljivom ponašanju</a:t>
            </a:r>
            <a:r>
              <a:rPr lang="hr-HR" sz="1600" dirty="0">
                <a:solidFill>
                  <a:schemeClr val="tx2"/>
                </a:solidFill>
                <a:latin typeface="Bookman Old Style" panose="02050604050505020204" pitchFamily="18" charset="0"/>
              </a:rPr>
              <a:t>, načinu prikupljanja informacija, prikupljenim informacijama koje su važne za donošenje odluke o izricanju pedagoške mjere.</a:t>
            </a:r>
          </a:p>
          <a:p>
            <a:pPr>
              <a:spcBef>
                <a:spcPts val="600"/>
              </a:spcBef>
            </a:pPr>
            <a:endParaRPr lang="hr-HR" sz="1600" dirty="0">
              <a:solidFill>
                <a:schemeClr val="tx2"/>
              </a:solidFill>
              <a:latin typeface="Bookman Old Style" panose="02050604050505020204" pitchFamily="18" charset="0"/>
            </a:endParaRPr>
          </a:p>
          <a:p>
            <a:pPr>
              <a:spcBef>
                <a:spcPts val="600"/>
              </a:spcBef>
            </a:pPr>
            <a:r>
              <a:rPr lang="hr-HR" sz="1600" dirty="0">
                <a:solidFill>
                  <a:schemeClr val="tx2"/>
                </a:solidFill>
                <a:latin typeface="Bookman Old Style" panose="02050604050505020204" pitchFamily="18" charset="0"/>
              </a:rPr>
              <a:t>Mjera se može izreći i bez izjašnjavanja učenika, ako se učenik bez opravdanoga razloga ne odazove pozivu razrednika ili druge ovlaštene osobe.</a:t>
            </a:r>
          </a:p>
          <a:p>
            <a:pPr>
              <a:spcBef>
                <a:spcPts val="600"/>
              </a:spcBef>
            </a:pPr>
            <a:endParaRPr lang="hr-HR" sz="1600" dirty="0">
              <a:solidFill>
                <a:schemeClr val="tx2"/>
              </a:solidFill>
              <a:latin typeface="Bookman Old Style" panose="02050604050505020204" pitchFamily="18" charset="0"/>
            </a:endParaRPr>
          </a:p>
          <a:p>
            <a:pPr>
              <a:spcBef>
                <a:spcPts val="600"/>
              </a:spcBef>
            </a:pPr>
            <a:r>
              <a:rPr lang="hr-HR" sz="1600" dirty="0">
                <a:solidFill>
                  <a:schemeClr val="tx2"/>
                </a:solidFill>
                <a:latin typeface="Bookman Old Style" panose="02050604050505020204" pitchFamily="18" charset="0"/>
              </a:rPr>
              <a:t>Mjera se može izreći i bez informiranja roditelja, ako se roditelj ne odazove ni pisanom pozivu na razgovor.</a:t>
            </a:r>
          </a:p>
        </p:txBody>
      </p:sp>
    </p:spTree>
    <p:extLst>
      <p:ext uri="{BB962C8B-B14F-4D97-AF65-F5344CB8AC3E}">
        <p14:creationId xmlns:p14="http://schemas.microsoft.com/office/powerpoint/2010/main" val="2289845863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hr-HR" dirty="0">
                <a:latin typeface="Aharoni" panose="02010803020104030203" pitchFamily="2" charset="-79"/>
                <a:cs typeface="Aharoni" panose="02010803020104030203" pitchFamily="2" charset="-79"/>
              </a:rPr>
              <a:t>Pravilnik o kriterijima za izricanje pedagoških mjera</a:t>
            </a:r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/>
          </p:nvPr>
        </p:nvSpPr>
        <p:spPr>
          <a:xfrm>
            <a:off x="1065211" y="1828800"/>
            <a:ext cx="10255932" cy="4724400"/>
          </a:xfrm>
        </p:spPr>
        <p:txBody>
          <a:bodyPr rtlCol="0"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hr-HR" sz="18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Izricanje pedagoške mjere</a:t>
            </a:r>
          </a:p>
          <a:p>
            <a:pPr marL="0" indent="0">
              <a:spcBef>
                <a:spcPts val="600"/>
              </a:spcBef>
              <a:buNone/>
            </a:pPr>
            <a:endParaRPr lang="hr-HR" sz="1800" b="1" dirty="0">
              <a:solidFill>
                <a:schemeClr val="tx2"/>
              </a:solidFill>
              <a:latin typeface="Bookman Old Style" panose="02050604050505020204" pitchFamily="18" charset="0"/>
            </a:endParaRPr>
          </a:p>
          <a:p>
            <a:pPr>
              <a:spcBef>
                <a:spcPts val="600"/>
              </a:spcBef>
            </a:pPr>
            <a:r>
              <a:rPr lang="hr-HR" sz="1600" dirty="0">
                <a:solidFill>
                  <a:schemeClr val="tx2"/>
                </a:solidFill>
                <a:latin typeface="Bookman Old Style" panose="02050604050505020204" pitchFamily="18" charset="0"/>
              </a:rPr>
              <a:t>Pedagoška mjera </a:t>
            </a:r>
            <a:r>
              <a:rPr lang="hr-HR" sz="16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opomene i ukora </a:t>
            </a:r>
            <a:r>
              <a:rPr lang="hr-HR" sz="1600" dirty="0">
                <a:solidFill>
                  <a:schemeClr val="tx2"/>
                </a:solidFill>
                <a:latin typeface="Bookman Old Style" panose="02050604050505020204" pitchFamily="18" charset="0"/>
              </a:rPr>
              <a:t>mora se izreći najkasnije u </a:t>
            </a:r>
            <a:r>
              <a:rPr lang="hr-HR" sz="1600" b="1" i="1" u="sng" dirty="0">
                <a:solidFill>
                  <a:schemeClr val="tx2"/>
                </a:solidFill>
                <a:latin typeface="Bookman Old Style" panose="02050604050505020204" pitchFamily="18" charset="0"/>
              </a:rPr>
              <a:t>roku od 15 dana </a:t>
            </a:r>
            <a:r>
              <a:rPr lang="hr-HR" sz="1600" dirty="0">
                <a:solidFill>
                  <a:schemeClr val="tx2"/>
                </a:solidFill>
                <a:latin typeface="Bookman Old Style" panose="02050604050505020204" pitchFamily="18" charset="0"/>
              </a:rPr>
              <a:t>od dana saznanja za neprihvatljivo ponašanje učenika zbog kojeg se izriče.</a:t>
            </a:r>
          </a:p>
          <a:p>
            <a:pPr>
              <a:spcBef>
                <a:spcPts val="600"/>
              </a:spcBef>
            </a:pPr>
            <a:endParaRPr lang="hr-HR" sz="1600" dirty="0">
              <a:solidFill>
                <a:schemeClr val="tx2"/>
              </a:solidFill>
              <a:latin typeface="Bookman Old Style" panose="02050604050505020204" pitchFamily="18" charset="0"/>
            </a:endParaRPr>
          </a:p>
          <a:p>
            <a:pPr>
              <a:spcBef>
                <a:spcPts val="600"/>
              </a:spcBef>
            </a:pPr>
            <a:r>
              <a:rPr lang="hr-HR" sz="1600" dirty="0">
                <a:solidFill>
                  <a:schemeClr val="tx2"/>
                </a:solidFill>
                <a:latin typeface="Bookman Old Style" panose="02050604050505020204" pitchFamily="18" charset="0"/>
              </a:rPr>
              <a:t>Pedagoška mjera </a:t>
            </a:r>
            <a:r>
              <a:rPr lang="hr-HR" sz="16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strogog ukora </a:t>
            </a:r>
            <a:r>
              <a:rPr lang="hr-HR" sz="1600" dirty="0">
                <a:solidFill>
                  <a:schemeClr val="tx2"/>
                </a:solidFill>
                <a:latin typeface="Bookman Old Style" panose="02050604050505020204" pitchFamily="18" charset="0"/>
              </a:rPr>
              <a:t>učeniku mora se izreći najkasnije u </a:t>
            </a:r>
            <a:r>
              <a:rPr lang="hr-HR" sz="1600" b="1" i="1" u="sng" dirty="0">
                <a:solidFill>
                  <a:schemeClr val="tx2"/>
                </a:solidFill>
                <a:latin typeface="Bookman Old Style" panose="02050604050505020204" pitchFamily="18" charset="0"/>
              </a:rPr>
              <a:t>roku od 30 dana </a:t>
            </a:r>
            <a:r>
              <a:rPr lang="hr-HR" sz="1600" dirty="0">
                <a:solidFill>
                  <a:schemeClr val="tx2"/>
                </a:solidFill>
                <a:latin typeface="Bookman Old Style" panose="02050604050505020204" pitchFamily="18" charset="0"/>
              </a:rPr>
              <a:t>od dana saznanja za neprihvatljivo ponašanje učenika zbog kojeg se izriče.</a:t>
            </a:r>
          </a:p>
          <a:p>
            <a:pPr>
              <a:spcBef>
                <a:spcPts val="600"/>
              </a:spcBef>
            </a:pPr>
            <a:endParaRPr lang="hr-HR" sz="1600" dirty="0">
              <a:solidFill>
                <a:schemeClr val="tx2"/>
              </a:solidFill>
              <a:latin typeface="Bookman Old Style" panose="02050604050505020204" pitchFamily="18" charset="0"/>
            </a:endParaRPr>
          </a:p>
          <a:p>
            <a:pPr>
              <a:spcBef>
                <a:spcPts val="600"/>
              </a:spcBef>
            </a:pPr>
            <a:r>
              <a:rPr lang="hr-HR" sz="1600" dirty="0">
                <a:solidFill>
                  <a:schemeClr val="tx2"/>
                </a:solidFill>
                <a:latin typeface="Bookman Old Style" panose="02050604050505020204" pitchFamily="18" charset="0"/>
              </a:rPr>
              <a:t>Pedagoška mjera </a:t>
            </a:r>
            <a:r>
              <a:rPr lang="hr-HR" sz="16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preseljenja u drugu školu </a:t>
            </a:r>
            <a:r>
              <a:rPr lang="hr-HR" sz="1600" dirty="0">
                <a:solidFill>
                  <a:schemeClr val="tx2"/>
                </a:solidFill>
                <a:latin typeface="Bookman Old Style" panose="02050604050505020204" pitchFamily="18" charset="0"/>
              </a:rPr>
              <a:t>učeniku mora se izreći najkasnije u </a:t>
            </a:r>
            <a:r>
              <a:rPr lang="hr-HR" sz="1600" b="1" i="1" u="sng" dirty="0">
                <a:solidFill>
                  <a:schemeClr val="tx2"/>
                </a:solidFill>
                <a:latin typeface="Bookman Old Style" panose="02050604050505020204" pitchFamily="18" charset="0"/>
              </a:rPr>
              <a:t>roku od 60 dana </a:t>
            </a:r>
            <a:r>
              <a:rPr lang="hr-HR" sz="1600" dirty="0">
                <a:solidFill>
                  <a:schemeClr val="tx2"/>
                </a:solidFill>
                <a:latin typeface="Bookman Old Style" panose="02050604050505020204" pitchFamily="18" charset="0"/>
              </a:rPr>
              <a:t>od dana saznanja za neprihvatljivo ponašanje učenika zbog kojeg se izriče.</a:t>
            </a:r>
          </a:p>
        </p:txBody>
      </p:sp>
    </p:spTree>
    <p:extLst>
      <p:ext uri="{BB962C8B-B14F-4D97-AF65-F5344CB8AC3E}">
        <p14:creationId xmlns:p14="http://schemas.microsoft.com/office/powerpoint/2010/main" val="2803443423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hr-HR" dirty="0">
                <a:latin typeface="Aharoni" panose="02010803020104030203" pitchFamily="2" charset="-79"/>
                <a:cs typeface="Aharoni" panose="02010803020104030203" pitchFamily="2" charset="-79"/>
              </a:rPr>
              <a:t>Pravilnik o kriterijima za izricanje pedagoških mjera</a:t>
            </a:r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/>
          </p:nvPr>
        </p:nvSpPr>
        <p:spPr>
          <a:xfrm>
            <a:off x="1065211" y="1524000"/>
            <a:ext cx="10255932" cy="4489577"/>
          </a:xfrm>
        </p:spPr>
        <p:txBody>
          <a:bodyPr rtlCol="0"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hr-HR" sz="18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Izricanje pedagoške mjere</a:t>
            </a:r>
          </a:p>
          <a:p>
            <a:pPr marL="0" indent="0">
              <a:spcBef>
                <a:spcPts val="600"/>
              </a:spcBef>
              <a:buNone/>
            </a:pPr>
            <a:endParaRPr lang="hr-HR" sz="1800" b="1" dirty="0">
              <a:solidFill>
                <a:schemeClr val="tx2"/>
              </a:solidFill>
              <a:latin typeface="Bookman Old Style" panose="02050604050505020204" pitchFamily="18" charset="0"/>
            </a:endParaRPr>
          </a:p>
          <a:p>
            <a:pPr>
              <a:spcBef>
                <a:spcPts val="600"/>
              </a:spcBef>
            </a:pPr>
            <a:r>
              <a:rPr lang="hr-HR" sz="1600" dirty="0">
                <a:solidFill>
                  <a:schemeClr val="tx2"/>
                </a:solidFill>
                <a:latin typeface="Bookman Old Style" panose="02050604050505020204" pitchFamily="18" charset="0"/>
              </a:rPr>
              <a:t>U </a:t>
            </a:r>
            <a:r>
              <a:rPr lang="hr-HR" sz="16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obrazloženju pedagoške mjere </a:t>
            </a:r>
            <a:r>
              <a:rPr lang="hr-HR" sz="1600" dirty="0">
                <a:solidFill>
                  <a:schemeClr val="tx2"/>
                </a:solidFill>
                <a:latin typeface="Bookman Old Style" panose="02050604050505020204" pitchFamily="18" charset="0"/>
              </a:rPr>
              <a:t>navest će se </a:t>
            </a:r>
            <a:r>
              <a:rPr lang="hr-HR" sz="16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mjesto, vrijeme i način </a:t>
            </a:r>
            <a:r>
              <a:rPr lang="hr-HR" sz="1600" dirty="0">
                <a:solidFill>
                  <a:schemeClr val="tx2"/>
                </a:solidFill>
                <a:latin typeface="Bookman Old Style" panose="02050604050505020204" pitchFamily="18" charset="0"/>
              </a:rPr>
              <a:t>na koji je došlo do </a:t>
            </a:r>
            <a:r>
              <a:rPr lang="hr-HR" sz="16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neprihvatljivog ponašanja te posljedice koje su nastupile ili su mogle nastupiti</a:t>
            </a:r>
            <a:r>
              <a:rPr lang="hr-HR" sz="1600" dirty="0">
                <a:solidFill>
                  <a:schemeClr val="tx2"/>
                </a:solidFill>
                <a:latin typeface="Bookman Old Style" panose="02050604050505020204" pitchFamily="18" charset="0"/>
              </a:rPr>
              <a:t>. Obrazloženje mora sadržavati i podatke o prethodno poduzetim preventivnim mjerama te prijedloge za pružanje pomoći i potpore učeniku s ciljem otklanjanja uzroka neprihvatljivog ponašanja.</a:t>
            </a:r>
          </a:p>
          <a:p>
            <a:pPr>
              <a:spcBef>
                <a:spcPts val="600"/>
              </a:spcBef>
            </a:pPr>
            <a:endParaRPr lang="hr-HR" sz="1600" dirty="0">
              <a:solidFill>
                <a:schemeClr val="tx2"/>
              </a:solidFill>
              <a:latin typeface="Bookman Old Style" panose="02050604050505020204" pitchFamily="18" charset="0"/>
            </a:endParaRPr>
          </a:p>
          <a:p>
            <a:pPr>
              <a:spcBef>
                <a:spcPts val="600"/>
              </a:spcBef>
            </a:pPr>
            <a:r>
              <a:rPr lang="hr-HR" sz="16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Učeniku</a:t>
            </a:r>
            <a:r>
              <a:rPr lang="hr-HR" sz="1600" dirty="0">
                <a:solidFill>
                  <a:schemeClr val="tx2"/>
                </a:solidFill>
                <a:latin typeface="Bookman Old Style" panose="02050604050505020204" pitchFamily="18" charset="0"/>
              </a:rPr>
              <a:t> kojemu je već izrečena </a:t>
            </a:r>
            <a:r>
              <a:rPr lang="hr-HR" sz="16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pedagoška mjera opomene ili ukora ponavlja se prethodno izrečena pedagoška mjera u slučaju neprihvatljivog ponašanja manje ili iste težine za koje mu još nije izrečena pedagoška mjera. </a:t>
            </a:r>
            <a:r>
              <a:rPr lang="hr-HR" sz="1600" dirty="0">
                <a:solidFill>
                  <a:schemeClr val="tx2"/>
                </a:solidFill>
                <a:latin typeface="Bookman Old Style" panose="02050604050505020204" pitchFamily="18" charset="0"/>
              </a:rPr>
              <a:t>Ista </a:t>
            </a:r>
            <a:r>
              <a:rPr lang="hr-HR" sz="16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pedagoška mjera može se izreći najviše dva puta tijekom školske godine.</a:t>
            </a:r>
            <a:r>
              <a:rPr lang="hr-HR" sz="1600" dirty="0">
                <a:solidFill>
                  <a:schemeClr val="tx2"/>
                </a:solidFill>
                <a:latin typeface="Bookman Old Style" panose="02050604050505020204" pitchFamily="18" charset="0"/>
              </a:rPr>
              <a:t> U slučaju da se </a:t>
            </a:r>
            <a:r>
              <a:rPr lang="hr-HR" sz="16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učenik ponovno neprihvatljivo ponaša, izriče se pedagoška mjera sljedeće težine. </a:t>
            </a:r>
          </a:p>
          <a:p>
            <a:pPr>
              <a:spcBef>
                <a:spcPts val="600"/>
              </a:spcBef>
            </a:pPr>
            <a:endParaRPr lang="hr-HR" sz="1600" b="1" dirty="0">
              <a:solidFill>
                <a:schemeClr val="tx2"/>
              </a:solidFill>
              <a:latin typeface="Bookman Old Style" panose="02050604050505020204" pitchFamily="18" charset="0"/>
            </a:endParaRPr>
          </a:p>
          <a:p>
            <a:pPr>
              <a:spcBef>
                <a:spcPts val="600"/>
              </a:spcBef>
            </a:pPr>
            <a:r>
              <a:rPr lang="hr-HR" sz="16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Učeniku se izriče sljedeća teža mjera u slučaju ponavljanja neprihvatljivog ponašanja za koju mu je već izrečena pedagoška mjera</a:t>
            </a:r>
          </a:p>
        </p:txBody>
      </p:sp>
    </p:spTree>
    <p:extLst>
      <p:ext uri="{BB962C8B-B14F-4D97-AF65-F5344CB8AC3E}">
        <p14:creationId xmlns:p14="http://schemas.microsoft.com/office/powerpoint/2010/main" val="1305079489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BDADDD6-D2BD-D838-8C10-FC79D0D59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748" y="258985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hr-HR" sz="4000" dirty="0"/>
              <a:t>Pravilnik o načinima, postupcima i elementima vrednovanja učenika u osnovnoj i srednjoj školi</a:t>
            </a:r>
          </a:p>
        </p:txBody>
      </p:sp>
    </p:spTree>
    <p:extLst>
      <p:ext uri="{BB962C8B-B14F-4D97-AF65-F5344CB8AC3E}">
        <p14:creationId xmlns:p14="http://schemas.microsoft.com/office/powerpoint/2010/main" val="2546572847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10209214" cy="1219200"/>
          </a:xfrm>
        </p:spPr>
        <p:txBody>
          <a:bodyPr rtlCol="0">
            <a:noAutofit/>
          </a:bodyPr>
          <a:lstStyle/>
          <a:p>
            <a:pPr algn="ctr"/>
            <a:r>
              <a:rPr lang="hr-HR" sz="3200" dirty="0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Pravilnik o načinima, postupcima i elementima vrednovanja učenika u osnovnoj i srednjoj školi</a:t>
            </a:r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/>
          </p:nvPr>
        </p:nvSpPr>
        <p:spPr>
          <a:xfrm>
            <a:off x="689113" y="1656812"/>
            <a:ext cx="10659788" cy="4527551"/>
          </a:xfrm>
        </p:spPr>
        <p:txBody>
          <a:bodyPr rtlCol="0">
            <a:normAutofit fontScale="77500" lnSpcReduction="20000"/>
          </a:bodyPr>
          <a:lstStyle/>
          <a:p>
            <a:pPr fontAlgn="base"/>
            <a:r>
              <a:rPr lang="hr-HR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Vrednovanje</a:t>
            </a:r>
            <a:r>
              <a:rPr lang="hr-HR" dirty="0">
                <a:solidFill>
                  <a:schemeClr val="tx2"/>
                </a:solidFill>
                <a:latin typeface="Bookman Old Style" panose="02050604050505020204" pitchFamily="18" charset="0"/>
              </a:rPr>
              <a:t> je sustavno prikupljanje podataka u procesu učenja i postignutoj razini ostvarenosti odgojno-obrazovnih ishoda, kompetencijama, znanjima, vještinama, sposobnostima, samostalnosti i odgovornosti prema radu, u skladu s unaprijed definiranim i prihvaćenim metodama i elementima. </a:t>
            </a:r>
          </a:p>
          <a:p>
            <a:pPr fontAlgn="base"/>
            <a:r>
              <a:rPr lang="hr-HR" dirty="0">
                <a:solidFill>
                  <a:schemeClr val="tx2"/>
                </a:solidFill>
                <a:latin typeface="Bookman Old Style" panose="02050604050505020204" pitchFamily="18" charset="0"/>
              </a:rPr>
              <a:t>Vrednovanje obuhvaća tri pristupa vrednovanju</a:t>
            </a:r>
            <a:r>
              <a:rPr lang="hr-HR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: vrednovanje za učenje, vrednovanje kao učenje, vrednovanje naučenog. </a:t>
            </a:r>
          </a:p>
          <a:p>
            <a:pPr fontAlgn="base"/>
            <a:r>
              <a:rPr lang="hr-HR" b="1" i="1" u="sng" dirty="0">
                <a:solidFill>
                  <a:schemeClr val="tx2"/>
                </a:solidFill>
                <a:latin typeface="Bookman Old Style" panose="02050604050505020204" pitchFamily="18" charset="0"/>
              </a:rPr>
              <a:t>Vrednovanje za učenje </a:t>
            </a:r>
            <a:r>
              <a:rPr lang="hr-HR" dirty="0">
                <a:solidFill>
                  <a:schemeClr val="tx2"/>
                </a:solidFill>
                <a:latin typeface="Bookman Old Style" panose="02050604050505020204" pitchFamily="18" charset="0"/>
              </a:rPr>
              <a:t>služi unapređivanju i planiranju budućega učenja i poučavanja. </a:t>
            </a:r>
          </a:p>
          <a:p>
            <a:pPr fontAlgn="base"/>
            <a:r>
              <a:rPr lang="hr-HR" b="1" i="1" u="sng" dirty="0">
                <a:solidFill>
                  <a:schemeClr val="tx2"/>
                </a:solidFill>
                <a:latin typeface="Bookman Old Style" panose="02050604050505020204" pitchFamily="18" charset="0"/>
              </a:rPr>
              <a:t>Vrednovanje kao učenje </a:t>
            </a:r>
            <a:r>
              <a:rPr lang="hr-HR" dirty="0">
                <a:solidFill>
                  <a:schemeClr val="tx2"/>
                </a:solidFill>
                <a:latin typeface="Bookman Old Style" panose="02050604050505020204" pitchFamily="18" charset="0"/>
              </a:rPr>
              <a:t>podrazumijeva aktivno uključivanje učenika u proces vrednovanja te razvoj učeničkoga autonomnog i </a:t>
            </a:r>
            <a:r>
              <a:rPr lang="hr-HR" dirty="0" err="1">
                <a:solidFill>
                  <a:schemeClr val="tx2"/>
                </a:solidFill>
                <a:latin typeface="Bookman Old Style" panose="02050604050505020204" pitchFamily="18" charset="0"/>
              </a:rPr>
              <a:t>samoreguliranog</a:t>
            </a:r>
            <a:r>
              <a:rPr lang="hr-HR" dirty="0">
                <a:solidFill>
                  <a:schemeClr val="tx2"/>
                </a:solidFill>
                <a:latin typeface="Bookman Old Style" panose="02050604050505020204" pitchFamily="18" charset="0"/>
              </a:rPr>
              <a:t> pristupa učenju. </a:t>
            </a:r>
          </a:p>
          <a:p>
            <a:pPr fontAlgn="base"/>
            <a:r>
              <a:rPr lang="hr-HR" b="1" i="1" u="sng" dirty="0">
                <a:solidFill>
                  <a:schemeClr val="tx2"/>
                </a:solidFill>
                <a:latin typeface="Bookman Old Style" panose="02050604050505020204" pitchFamily="18" charset="0"/>
              </a:rPr>
              <a:t>Vrednovanje naučenog </a:t>
            </a:r>
            <a:r>
              <a:rPr lang="hr-HR" dirty="0">
                <a:solidFill>
                  <a:schemeClr val="tx2"/>
                </a:solidFill>
                <a:latin typeface="Bookman Old Style" panose="02050604050505020204" pitchFamily="18" charset="0"/>
              </a:rPr>
              <a:t>je ocjenjivanje razine postignuća učenika. </a:t>
            </a:r>
          </a:p>
          <a:p>
            <a:pPr fontAlgn="base"/>
            <a:r>
              <a:rPr lang="hr-HR" dirty="0">
                <a:solidFill>
                  <a:schemeClr val="tx2"/>
                </a:solidFill>
                <a:latin typeface="Bookman Old Style" panose="02050604050505020204" pitchFamily="18" charset="0"/>
              </a:rPr>
              <a:t>Vrednovanje za učenje i vrednovanje kao učenje </a:t>
            </a:r>
            <a:r>
              <a:rPr lang="hr-HR" u="sng" dirty="0">
                <a:solidFill>
                  <a:schemeClr val="tx2"/>
                </a:solidFill>
                <a:latin typeface="Bookman Old Style" panose="02050604050505020204" pitchFamily="18" charset="0"/>
              </a:rPr>
              <a:t>ne rezultiraju ocjenom</a:t>
            </a:r>
            <a:r>
              <a:rPr lang="hr-HR" dirty="0">
                <a:solidFill>
                  <a:schemeClr val="tx2"/>
                </a:solidFill>
                <a:latin typeface="Bookman Old Style" panose="02050604050505020204" pitchFamily="18" charset="0"/>
              </a:rPr>
              <a:t>, nego kvalitativnom povratnom informacijom.</a:t>
            </a:r>
          </a:p>
        </p:txBody>
      </p:sp>
    </p:spTree>
    <p:extLst>
      <p:ext uri="{BB962C8B-B14F-4D97-AF65-F5344CB8AC3E}">
        <p14:creationId xmlns:p14="http://schemas.microsoft.com/office/powerpoint/2010/main" val="2723376749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zervirano mjesto sadržaja 9">
            <a:extLst>
              <a:ext uri="{FF2B5EF4-FFF2-40B4-BE49-F238E27FC236}">
                <a16:creationId xmlns:a16="http://schemas.microsoft.com/office/drawing/2014/main" id="{52949ADA-A853-2691-1286-D02F39CBB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b="1" i="1" u="sng" dirty="0">
                <a:solidFill>
                  <a:schemeClr val="tx2"/>
                </a:solidFill>
                <a:latin typeface="Bookman Old Style" panose="02050604050505020204" pitchFamily="18" charset="0"/>
              </a:rPr>
              <a:t>Praćenje</a:t>
            </a:r>
            <a:r>
              <a:rPr lang="hr-HR" b="1" i="1" dirty="0">
                <a:solidFill>
                  <a:schemeClr val="tx2"/>
                </a:solidFill>
                <a:latin typeface="Bookman Old Style" panose="02050604050505020204" pitchFamily="18" charset="0"/>
              </a:rPr>
              <a:t>: </a:t>
            </a:r>
            <a:r>
              <a:rPr lang="hr-HR" dirty="0">
                <a:solidFill>
                  <a:schemeClr val="tx2"/>
                </a:solidFill>
                <a:latin typeface="Bookman Old Style" panose="02050604050505020204" pitchFamily="18" charset="0"/>
              </a:rPr>
              <a:t>sustavno uočavanje i bilježenje zapažanja o postignutoj razini kompetencija</a:t>
            </a:r>
            <a:endParaRPr lang="hr-HR" b="1" i="1" dirty="0">
              <a:solidFill>
                <a:schemeClr val="tx2"/>
              </a:solidFill>
              <a:latin typeface="Bookman Old Style" panose="02050604050505020204" pitchFamily="18" charset="0"/>
            </a:endParaRPr>
          </a:p>
          <a:p>
            <a:r>
              <a:rPr lang="hr-HR" b="1" i="1" u="sng" dirty="0">
                <a:solidFill>
                  <a:schemeClr val="tx2"/>
                </a:solidFill>
                <a:latin typeface="Bookman Old Style" panose="02050604050505020204" pitchFamily="18" charset="0"/>
              </a:rPr>
              <a:t>Provjeravanje</a:t>
            </a:r>
            <a:r>
              <a:rPr lang="hr-HR" b="1" i="1" dirty="0">
                <a:solidFill>
                  <a:schemeClr val="tx2"/>
                </a:solidFill>
                <a:latin typeface="Bookman Old Style" panose="02050604050505020204" pitchFamily="18" charset="0"/>
              </a:rPr>
              <a:t> – </a:t>
            </a:r>
            <a:r>
              <a:rPr lang="hr-HR" dirty="0">
                <a:solidFill>
                  <a:schemeClr val="tx2"/>
                </a:solidFill>
                <a:latin typeface="Bookman Old Style" panose="02050604050505020204" pitchFamily="18" charset="0"/>
              </a:rPr>
              <a:t>procjena postignute razine kompetencije</a:t>
            </a:r>
          </a:p>
          <a:p>
            <a:r>
              <a:rPr lang="hr-HR" b="1" i="1" u="sng" dirty="0">
                <a:solidFill>
                  <a:schemeClr val="tx2"/>
                </a:solidFill>
                <a:latin typeface="Bookman Old Style" panose="02050604050505020204" pitchFamily="18" charset="0"/>
              </a:rPr>
              <a:t>Ocjenjivanje</a:t>
            </a:r>
            <a:r>
              <a:rPr lang="hr-HR" b="1" i="1" dirty="0">
                <a:solidFill>
                  <a:schemeClr val="tx2"/>
                </a:solidFill>
                <a:latin typeface="Bookman Old Style" panose="02050604050505020204" pitchFamily="18" charset="0"/>
              </a:rPr>
              <a:t> – </a:t>
            </a:r>
            <a:r>
              <a:rPr lang="hr-HR" dirty="0">
                <a:solidFill>
                  <a:schemeClr val="tx2"/>
                </a:solidFill>
                <a:latin typeface="Bookman Old Style" panose="02050604050505020204" pitchFamily="18" charset="0"/>
              </a:rPr>
              <a:t>pridavanje brojčane ili opisne ocjene rezultatima praćenja i provjeravanja učenikovog rada</a:t>
            </a:r>
            <a:r>
              <a:rPr lang="hr-HR" b="1" i="1" dirty="0">
                <a:solidFill>
                  <a:schemeClr val="tx2"/>
                </a:solidFill>
                <a:latin typeface="Bookman Old Style" panose="02050604050505020204" pitchFamily="18" charset="0"/>
              </a:rPr>
              <a:t> 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445B6624-5947-2465-9C80-A1B59CFCA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3" y="304800"/>
            <a:ext cx="10058400" cy="1219200"/>
          </a:xfrm>
        </p:spPr>
        <p:txBody>
          <a:bodyPr rtlCol="0">
            <a:noAutofit/>
          </a:bodyPr>
          <a:lstStyle/>
          <a:p>
            <a:r>
              <a:rPr lang="hr-HR" sz="3200" dirty="0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Pravilnik o načinima, postupcima i elementima vrednovanja učenika u osnovnoj i srednjoj školi</a:t>
            </a:r>
          </a:p>
        </p:txBody>
      </p:sp>
    </p:spTree>
    <p:extLst>
      <p:ext uri="{BB962C8B-B14F-4D97-AF65-F5344CB8AC3E}">
        <p14:creationId xmlns:p14="http://schemas.microsoft.com/office/powerpoint/2010/main" val="2351715008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zervirano mjesto sadržaja 9">
            <a:extLst>
              <a:ext uri="{FF2B5EF4-FFF2-40B4-BE49-F238E27FC236}">
                <a16:creationId xmlns:a16="http://schemas.microsoft.com/office/drawing/2014/main" id="{52949ADA-A853-2691-1286-D02F39CBB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000" b="1" i="1" u="sng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Metode i elementi vrednovanja: </a:t>
            </a:r>
            <a:r>
              <a:rPr lang="hr-HR" sz="2000" b="0" i="0" dirty="0">
                <a:solidFill>
                  <a:schemeClr val="tx2"/>
                </a:solidFill>
                <a:effectLst/>
                <a:latin typeface="Bookman Old Style" panose="02050604050505020204" pitchFamily="18" charset="0"/>
                <a:cs typeface="Aharoni" panose="02010803020104030203" pitchFamily="2" charset="-79"/>
              </a:rPr>
              <a:t>postignute razine ostvarenosti odgojno-obrazovnih ishoda, kompetencija i očekivanja proizlaze iz nacionalnoga, predmetnih i </a:t>
            </a:r>
            <a:r>
              <a:rPr lang="hr-HR" sz="2000" b="0" i="0" dirty="0" err="1">
                <a:solidFill>
                  <a:schemeClr val="tx2"/>
                </a:solidFill>
                <a:effectLst/>
                <a:latin typeface="Bookman Old Style" panose="02050604050505020204" pitchFamily="18" charset="0"/>
                <a:cs typeface="Aharoni" panose="02010803020104030203" pitchFamily="2" charset="-79"/>
              </a:rPr>
              <a:t>međupredmetnih</a:t>
            </a:r>
            <a:r>
              <a:rPr lang="hr-HR" sz="2000" b="0" i="0" dirty="0">
                <a:solidFill>
                  <a:schemeClr val="tx2"/>
                </a:solidFill>
                <a:effectLst/>
                <a:latin typeface="Bookman Old Style" panose="02050604050505020204" pitchFamily="18" charset="0"/>
                <a:cs typeface="Aharoni" panose="02010803020104030203" pitchFamily="2" charset="-79"/>
              </a:rPr>
              <a:t> kurikuluma, nastavnih programa, strukovnih kurikuluma, školskoga kurikuluma te ovoga Pravilnika i pravila ponašanja učenika koje donosi škola</a:t>
            </a:r>
          </a:p>
          <a:p>
            <a:r>
              <a:rPr lang="hr-HR" sz="2000" b="1" u="sng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Vrednovanja razvoja učenikovih kompetencija i ponašanja:</a:t>
            </a:r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provode učitelji/nastavnici, razrednici i stručni suradnici transparentno, javno i kontinuirano, poštujući učenikovu osobnost i dajući svakome učeniku jednaku priliku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445B6624-5947-2465-9C80-A1B59CFCA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3" y="304800"/>
            <a:ext cx="10058400" cy="1219200"/>
          </a:xfrm>
        </p:spPr>
        <p:txBody>
          <a:bodyPr rtlCol="0">
            <a:noAutofit/>
          </a:bodyPr>
          <a:lstStyle/>
          <a:p>
            <a:r>
              <a:rPr lang="hr-HR" sz="3200" dirty="0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Pravilnik o načinima, postupcima i elementima vrednovanja učenika u osnovnoj i srednjoj školi</a:t>
            </a:r>
          </a:p>
        </p:txBody>
      </p:sp>
    </p:spTree>
    <p:extLst>
      <p:ext uri="{BB962C8B-B14F-4D97-AF65-F5344CB8AC3E}">
        <p14:creationId xmlns:p14="http://schemas.microsoft.com/office/powerpoint/2010/main" val="320361324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77F1C1B-75CC-4351-7053-3E39A3F48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r-HR" sz="4000" dirty="0"/>
              <a:t>Kućni red Osnovne škole „August Harambašić” Donji Miholjac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6F23A99F-D99B-BE19-1B81-BB055F63833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HR">
                <a:latin typeface="Bookman Old Style" panose="02050604050505020204" pitchFamily="18" charset="0"/>
              </a:rPr>
              <a:t>1. </a:t>
            </a:r>
            <a:r>
              <a:rPr lang="hr-HR" b="1">
                <a:latin typeface="Bookman Old Style" panose="02050604050505020204" pitchFamily="18" charset="0"/>
              </a:rPr>
              <a:t>Opće odredbe</a:t>
            </a:r>
          </a:p>
          <a:p>
            <a:pPr lvl="1" algn="just"/>
            <a:r>
              <a:rPr lang="hr-HR">
                <a:latin typeface="Bookman Old Style" panose="02050604050505020204" pitchFamily="18" charset="0"/>
              </a:rPr>
              <a:t>Kućnim redom utvrđuju se pravila i obveze učenika u Školi, unutarnjem i vanjskom prostoru, pravila međusobnih odnosa učenika, pravila međusobnih odnosa učenika i radnika, radno vrijeme, pravila sigurnosti i zaštite od socijalno neprihvatljivih oblika ponašanja, diskriminacije, neprijateljstva i nasilja i način postupanja prema imovini.</a:t>
            </a:r>
            <a:endParaRPr lang="hr-HR" dirty="0">
              <a:latin typeface="Bookman Old Style" panose="02050604050505020204" pitchFamily="18" charset="0"/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D6F0ED32-CEE4-A7A8-224D-C82860DCFDF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3750" y="1876425"/>
            <a:ext cx="4457700" cy="4457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3919348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zervirano mjesto sadržaja 9">
            <a:extLst>
              <a:ext uri="{FF2B5EF4-FFF2-40B4-BE49-F238E27FC236}">
                <a16:creationId xmlns:a16="http://schemas.microsoft.com/office/drawing/2014/main" id="{52949ADA-A853-2691-1286-D02F39CBB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2000" b="1" i="1" u="sng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Vrednovanje postignute razine ostvarenosti odgojno-obrazovnih ishoda, kompetencija učenika s teškoćama</a:t>
            </a:r>
          </a:p>
          <a:p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Treba vrednovati učenikov odnos prema radu i postavljenim zadacima te odgojnim vrijednostima</a:t>
            </a:r>
          </a:p>
          <a:p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Učitelj treba primjeriti vrednovanje teškoći i osobitosti učenika (pa i vladanje)</a:t>
            </a:r>
          </a:p>
          <a:p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Metode, načini i postupci vrednovanja trebaju biti u skladu s preporukama stručnoga tima za pojedino područje, primjereni stupnju i vrsti teškoće te jasni svim sudionicima u procesu vrednovanja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445B6624-5947-2465-9C80-A1B59CFCA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3" y="304800"/>
            <a:ext cx="10058400" cy="1219200"/>
          </a:xfrm>
        </p:spPr>
        <p:txBody>
          <a:bodyPr rtlCol="0">
            <a:noAutofit/>
          </a:bodyPr>
          <a:lstStyle/>
          <a:p>
            <a:r>
              <a:rPr lang="hr-HR" sz="3200" dirty="0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Pravilnik o načinima, postupcima i elementima vrednovanja učenika u osnovnoj i srednjoj školi</a:t>
            </a:r>
          </a:p>
        </p:txBody>
      </p:sp>
    </p:spTree>
    <p:extLst>
      <p:ext uri="{BB962C8B-B14F-4D97-AF65-F5344CB8AC3E}">
        <p14:creationId xmlns:p14="http://schemas.microsoft.com/office/powerpoint/2010/main" val="682880897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zervirano mjesto sadržaja 9">
            <a:extLst>
              <a:ext uri="{FF2B5EF4-FFF2-40B4-BE49-F238E27FC236}">
                <a16:creationId xmlns:a16="http://schemas.microsoft.com/office/drawing/2014/main" id="{52949ADA-A853-2691-1286-D02F39CBB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2000" b="1" i="1" u="sng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Uvodno ili inicijalno provjeravanje</a:t>
            </a:r>
          </a:p>
          <a:p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Na početku godine</a:t>
            </a:r>
          </a:p>
          <a:p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Rezultat se upisuje u bilješke o praćenju učenika i ne ocjenjuje se brojčano</a:t>
            </a:r>
          </a:p>
          <a:p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Služi kao informacija učeniku, roditelju i učitelju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445B6624-5947-2465-9C80-A1B59CFCA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3" y="304800"/>
            <a:ext cx="10058400" cy="1219200"/>
          </a:xfrm>
        </p:spPr>
        <p:txBody>
          <a:bodyPr rtlCol="0">
            <a:noAutofit/>
          </a:bodyPr>
          <a:lstStyle/>
          <a:p>
            <a:r>
              <a:rPr lang="hr-HR" sz="3200" dirty="0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Pravilnik o načinima, postupcima i elementima vrednovanja učenika u osnovnoj i srednjoj školi</a:t>
            </a:r>
          </a:p>
        </p:txBody>
      </p:sp>
    </p:spTree>
    <p:extLst>
      <p:ext uri="{BB962C8B-B14F-4D97-AF65-F5344CB8AC3E}">
        <p14:creationId xmlns:p14="http://schemas.microsoft.com/office/powerpoint/2010/main" val="4233060833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zervirano mjesto sadržaja 9">
            <a:extLst>
              <a:ext uri="{FF2B5EF4-FFF2-40B4-BE49-F238E27FC236}">
                <a16:creationId xmlns:a16="http://schemas.microsoft.com/office/drawing/2014/main" id="{52949ADA-A853-2691-1286-D02F39CBB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2000" b="1" i="1" u="sng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Usmeno provjeravanje</a:t>
            </a:r>
          </a:p>
          <a:p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Provodi se kontinuirano </a:t>
            </a:r>
            <a:r>
              <a:rPr lang="hr-HR" sz="2000" b="1" i="1" u="sng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tijekom školske godine</a:t>
            </a:r>
          </a:p>
          <a:p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Može se provoditi na svakom nastavnom satu </a:t>
            </a:r>
            <a:r>
              <a:rPr lang="hr-HR" sz="2000" b="1" i="1" u="sng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bez obvezne najave</a:t>
            </a:r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, ne smije trajati dulje od </a:t>
            </a:r>
            <a:r>
              <a:rPr lang="hr-HR" sz="2000" b="1" i="1" u="sng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10 minuta po učeniku</a:t>
            </a:r>
          </a:p>
          <a:p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Učenik može biti usmeno provjeravan samo iz </a:t>
            </a:r>
            <a:r>
              <a:rPr lang="hr-HR" sz="2000" b="1" i="1" u="sng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jednog predmet </a:t>
            </a:r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ako je i </a:t>
            </a:r>
            <a:r>
              <a:rPr lang="hr-HR" sz="2000" i="1" u="sng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pisana provjera isti dan</a:t>
            </a:r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, a iz </a:t>
            </a:r>
            <a:r>
              <a:rPr lang="hr-HR" sz="2000" b="1" i="1" u="sng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dva nastavna predmeta</a:t>
            </a:r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ako taj dan nema pisanih provjera</a:t>
            </a:r>
          </a:p>
          <a:p>
            <a:endParaRPr lang="hr-HR" sz="2000" dirty="0">
              <a:solidFill>
                <a:schemeClr val="tx2"/>
              </a:solidFill>
              <a:latin typeface="Bookman Old Style" panose="02050604050505020204" pitchFamily="18" charset="0"/>
              <a:cs typeface="Aharoni" panose="02010803020104030203" pitchFamily="2" charset="-79"/>
            </a:endParaRP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445B6624-5947-2465-9C80-A1B59CFCA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3" y="304800"/>
            <a:ext cx="10058400" cy="1219200"/>
          </a:xfrm>
        </p:spPr>
        <p:txBody>
          <a:bodyPr rtlCol="0">
            <a:noAutofit/>
          </a:bodyPr>
          <a:lstStyle/>
          <a:p>
            <a:r>
              <a:rPr lang="hr-HR" sz="3200" dirty="0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Pravilnik o načinima, postupcima i elementima vrednovanja učenika u osnovnoj i srednjoj školi</a:t>
            </a:r>
          </a:p>
        </p:txBody>
      </p:sp>
    </p:spTree>
    <p:extLst>
      <p:ext uri="{BB962C8B-B14F-4D97-AF65-F5344CB8AC3E}">
        <p14:creationId xmlns:p14="http://schemas.microsoft.com/office/powerpoint/2010/main" val="904089988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zervirano mjesto sadržaja 9">
            <a:extLst>
              <a:ext uri="{FF2B5EF4-FFF2-40B4-BE49-F238E27FC236}">
                <a16:creationId xmlns:a16="http://schemas.microsoft.com/office/drawing/2014/main" id="{52949ADA-A853-2691-1286-D02F39CBB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2000" b="1" i="1" u="sng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Pisano provjeravanje</a:t>
            </a:r>
          </a:p>
          <a:p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Svi oblici provjere koji rezultiraju ocjenom učenikovog pisanoga uratka</a:t>
            </a:r>
          </a:p>
          <a:p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Provode se kontinuirano tijekom nastavne godine</a:t>
            </a:r>
          </a:p>
          <a:p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Učitelj je dužan obavijestiti učenike o opsegu sadržaja i odgojno-obrazovnim ishodima koji će se provjeravati i načinu provođenja pisane provjere</a:t>
            </a:r>
          </a:p>
          <a:p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Najviše 1 pisana provjera u dana, a 4 u jednom tjednu</a:t>
            </a:r>
          </a:p>
          <a:p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Učitelj je obavezan </a:t>
            </a:r>
            <a:r>
              <a:rPr lang="hr-HR" sz="2000" b="1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najaviti</a:t>
            </a:r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pisanu provjeru </a:t>
            </a:r>
            <a:r>
              <a:rPr lang="hr-HR" sz="2000" b="1" u="sng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najmanje 14 dana prije provjere</a:t>
            </a:r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te termin provjere upisati u Razrednu knjigu.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445B6624-5947-2465-9C80-A1B59CFCA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3" y="304800"/>
            <a:ext cx="10058400" cy="1219200"/>
          </a:xfrm>
        </p:spPr>
        <p:txBody>
          <a:bodyPr rtlCol="0">
            <a:noAutofit/>
          </a:bodyPr>
          <a:lstStyle/>
          <a:p>
            <a:r>
              <a:rPr lang="hr-HR" sz="3200" dirty="0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Pravilnik o načinima, postupcima i elementima vrednovanja učenika u osnovnoj i srednjoj školi</a:t>
            </a:r>
          </a:p>
        </p:txBody>
      </p:sp>
    </p:spTree>
    <p:extLst>
      <p:ext uri="{BB962C8B-B14F-4D97-AF65-F5344CB8AC3E}">
        <p14:creationId xmlns:p14="http://schemas.microsoft.com/office/powerpoint/2010/main" val="2095393810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zervirano mjesto sadržaja 9">
            <a:extLst>
              <a:ext uri="{FF2B5EF4-FFF2-40B4-BE49-F238E27FC236}">
                <a16:creationId xmlns:a16="http://schemas.microsoft.com/office/drawing/2014/main" id="{52949ADA-A853-2691-1286-D02F39CBB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2000" b="1" i="1" u="sng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Ponavljanje pisane provjere znanja</a:t>
            </a:r>
          </a:p>
          <a:p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U dogovoru s razrednikom i stručnom službom škole predmetni učitelj treba odlučiti o potrebi ponavljanja pisane provjere te primjerenom obliku podrške učenicima za postizanje odgojno-obrazovnih ishoda</a:t>
            </a:r>
          </a:p>
          <a:p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Ponavljanje pisane provjere provodi se u redovnoj nastavi nakon što učitelj utvrdi neuspjeh učenika, odnosno neočekivana postignuća učenika, odnosno kada ocijeni da postignuća učenika nisu dovoljna za nastavak poučavanja i učenja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445B6624-5947-2465-9C80-A1B59CFCA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3" y="304800"/>
            <a:ext cx="10058400" cy="1219200"/>
          </a:xfrm>
        </p:spPr>
        <p:txBody>
          <a:bodyPr rtlCol="0">
            <a:noAutofit/>
          </a:bodyPr>
          <a:lstStyle/>
          <a:p>
            <a:r>
              <a:rPr lang="hr-HR" sz="3200" dirty="0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Pravilnik o načinima, postupcima i elementima vrednovanja učenika u osnovnoj i srednjoj školi</a:t>
            </a:r>
          </a:p>
        </p:txBody>
      </p:sp>
    </p:spTree>
    <p:extLst>
      <p:ext uri="{BB962C8B-B14F-4D97-AF65-F5344CB8AC3E}">
        <p14:creationId xmlns:p14="http://schemas.microsoft.com/office/powerpoint/2010/main" val="432059587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zervirano mjesto sadržaja 9">
            <a:extLst>
              <a:ext uri="{FF2B5EF4-FFF2-40B4-BE49-F238E27FC236}">
                <a16:creationId xmlns:a16="http://schemas.microsoft.com/office/drawing/2014/main" id="{52949ADA-A853-2691-1286-D02F39CBB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2000" b="1" i="1" u="sng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Zaključna ocjena iz nastavnoga predmeta</a:t>
            </a:r>
          </a:p>
          <a:p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Zaključna ocjena iz nastavnoga predmeta na kraju nastavne godine ne mora proizlaziti iz aritmetičke sredine upisanih ocjena, osobito ako je učenik pokazao napredak u drugom polugodištu.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445B6624-5947-2465-9C80-A1B59CFCA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3" y="304800"/>
            <a:ext cx="10058400" cy="1219200"/>
          </a:xfrm>
        </p:spPr>
        <p:txBody>
          <a:bodyPr rtlCol="0">
            <a:noAutofit/>
          </a:bodyPr>
          <a:lstStyle/>
          <a:p>
            <a:r>
              <a:rPr lang="hr-HR" sz="3200" dirty="0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Pravilnik o načinima, postupcima i elementima vrednovanja učenika u osnovnoj i srednjoj školi</a:t>
            </a:r>
          </a:p>
        </p:txBody>
      </p:sp>
    </p:spTree>
    <p:extLst>
      <p:ext uri="{BB962C8B-B14F-4D97-AF65-F5344CB8AC3E}">
        <p14:creationId xmlns:p14="http://schemas.microsoft.com/office/powerpoint/2010/main" val="2713284104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zervirano mjesto sadržaja 9">
            <a:extLst>
              <a:ext uri="{FF2B5EF4-FFF2-40B4-BE49-F238E27FC236}">
                <a16:creationId xmlns:a16="http://schemas.microsoft.com/office/drawing/2014/main" id="{52949ADA-A853-2691-1286-D02F39CBB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2000" b="1" i="1" u="sng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Prava i obveze učitelja</a:t>
            </a:r>
          </a:p>
          <a:p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Na početku i tijekom nastavne godine učitelj je dužan upoznati učenike s elementima vrednovanja, odgojno-obrazovnim ishodima, kompetencijama, razinom dobar ostvarenosti iz kurikuluma nastavnog predmeta, planiranim metodama vrednovanja te planiranoj učestalosti vrednovanja, a vrednovanje postignuća učenika s teškoćama dužan je uskladiti s preporukama stručnih suradnika.</a:t>
            </a:r>
          </a:p>
          <a:p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Tijekom </a:t>
            </a:r>
            <a:r>
              <a:rPr lang="hr-HR" sz="2000" b="1" i="1" u="sng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praćenja učenikova razvoja </a:t>
            </a:r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učitelj u rubriku bilježaka u imeniku </a:t>
            </a:r>
            <a:r>
              <a:rPr lang="hr-HR" sz="2000" u="sng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upisuje samo ona zapažanja koja su </a:t>
            </a:r>
            <a:r>
              <a:rPr lang="hr-HR" sz="2000" b="1" u="sng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učitelju</a:t>
            </a:r>
            <a:r>
              <a:rPr lang="hr-HR" sz="2000" u="sng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u </a:t>
            </a:r>
            <a:r>
              <a:rPr lang="hr-HR" sz="2000" b="1" u="sng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praćenju učenika uočljiva</a:t>
            </a:r>
            <a:r>
              <a:rPr lang="hr-HR" sz="2000" u="sng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, učeniku i </a:t>
            </a:r>
            <a:r>
              <a:rPr lang="hr-HR" sz="2000" b="1" u="sng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roditelju razumljiva </a:t>
            </a:r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te koja učitelju mogu pomoći u konačnome ocjenjivanju uspjeha u nastavnome predmetu, odnosno odgojno-obrazovnome području.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445B6624-5947-2465-9C80-A1B59CFCA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3" y="304800"/>
            <a:ext cx="10058400" cy="1219200"/>
          </a:xfrm>
        </p:spPr>
        <p:txBody>
          <a:bodyPr rtlCol="0">
            <a:noAutofit/>
          </a:bodyPr>
          <a:lstStyle/>
          <a:p>
            <a:r>
              <a:rPr lang="hr-HR" sz="3200" dirty="0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Pravilnik o načinima, postupcima i elementima vrednovanja učenika u osnovnoj i srednjoj školi</a:t>
            </a:r>
          </a:p>
        </p:txBody>
      </p:sp>
    </p:spTree>
    <p:extLst>
      <p:ext uri="{BB962C8B-B14F-4D97-AF65-F5344CB8AC3E}">
        <p14:creationId xmlns:p14="http://schemas.microsoft.com/office/powerpoint/2010/main" val="170202860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zervirano mjesto sadržaja 9">
            <a:extLst>
              <a:ext uri="{FF2B5EF4-FFF2-40B4-BE49-F238E27FC236}">
                <a16:creationId xmlns:a16="http://schemas.microsoft.com/office/drawing/2014/main" id="{52949ADA-A853-2691-1286-D02F39CBB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2000" b="1" i="1" u="sng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Prava i obveze učitelja</a:t>
            </a:r>
          </a:p>
          <a:p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Učitelj ocjenjuje javno u razrednome odjelu ili odgojno-obrazovnoj skupini osim u iznimnim slučajevima (nastava u bolnici, u kući).</a:t>
            </a:r>
          </a:p>
          <a:p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Učitelj ocjenu priopćava i obrazlaže učeniku javno </a:t>
            </a:r>
          </a:p>
          <a:p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Priopćenu ocjenu upisuje u imenik</a:t>
            </a:r>
          </a:p>
          <a:p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Ocjenjeni pisani rad učitelj daje učeniku na uvid i čuva u školi </a:t>
            </a:r>
            <a:r>
              <a:rPr lang="hr-HR" sz="2000" u="sng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do kraja školske godine</a:t>
            </a:r>
          </a:p>
          <a:p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Svi učitelji dužni su </a:t>
            </a:r>
            <a:r>
              <a:rPr lang="hr-HR" sz="2000" b="1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planirati termine za individualne informativne razgovore</a:t>
            </a:r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. Termini se javno objavljuju na mrežnim stranicama škole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445B6624-5947-2465-9C80-A1B59CFCA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3" y="304800"/>
            <a:ext cx="10058400" cy="1219200"/>
          </a:xfrm>
        </p:spPr>
        <p:txBody>
          <a:bodyPr rtlCol="0">
            <a:noAutofit/>
          </a:bodyPr>
          <a:lstStyle/>
          <a:p>
            <a:r>
              <a:rPr lang="hr-HR" sz="3200" dirty="0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Pravilnik o načinima, postupcima i elementima vrednovanja učenika u osnovnoj i srednjoj školi</a:t>
            </a:r>
          </a:p>
        </p:txBody>
      </p:sp>
    </p:spTree>
    <p:extLst>
      <p:ext uri="{BB962C8B-B14F-4D97-AF65-F5344CB8AC3E}">
        <p14:creationId xmlns:p14="http://schemas.microsoft.com/office/powerpoint/2010/main" val="277754650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zervirano mjesto sadržaja 9">
            <a:extLst>
              <a:ext uri="{FF2B5EF4-FFF2-40B4-BE49-F238E27FC236}">
                <a16:creationId xmlns:a16="http://schemas.microsoft.com/office/drawing/2014/main" id="{52949ADA-A853-2691-1286-D02F39CBB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2000" b="1" i="1" u="sng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Prava i obveze učenika</a:t>
            </a:r>
          </a:p>
          <a:p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Učenik ima pravo znati elemente vrednovanja, kao i planirane metode, načine i postupke vrednovanja </a:t>
            </a:r>
          </a:p>
          <a:p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Učenik je dužan pridržavati se svih pravila koja se odnose na načine i postupke vrednovanja, te na pravila ponašanja učenika u školi</a:t>
            </a:r>
          </a:p>
          <a:p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Ukoliko se učenik ne pridržava pravila, učitelj može predložiti određenu pedagošku mjeru razredniku, razrednome vijeću ili učiteljskome vijeću, koje može donijeti odluku o izricanju pedagoške mjere učeniku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445B6624-5947-2465-9C80-A1B59CFCA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3" y="304800"/>
            <a:ext cx="10058400" cy="1219200"/>
          </a:xfrm>
        </p:spPr>
        <p:txBody>
          <a:bodyPr rtlCol="0">
            <a:noAutofit/>
          </a:bodyPr>
          <a:lstStyle/>
          <a:p>
            <a:r>
              <a:rPr lang="hr-HR" sz="3200" dirty="0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Pravilnik o načinima, postupcima i elementima vrednovanja učenika u osnovnoj i srednjoj školi</a:t>
            </a:r>
          </a:p>
        </p:txBody>
      </p:sp>
    </p:spTree>
    <p:extLst>
      <p:ext uri="{BB962C8B-B14F-4D97-AF65-F5344CB8AC3E}">
        <p14:creationId xmlns:p14="http://schemas.microsoft.com/office/powerpoint/2010/main" val="1358151832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zervirano mjesto sadržaja 9">
            <a:extLst>
              <a:ext uri="{FF2B5EF4-FFF2-40B4-BE49-F238E27FC236}">
                <a16:creationId xmlns:a16="http://schemas.microsoft.com/office/drawing/2014/main" id="{52949ADA-A853-2691-1286-D02F39CBB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hr-HR" sz="2000" b="1" i="1" u="sng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Prava i obveze roditelja</a:t>
            </a:r>
          </a:p>
          <a:p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Ima pravo znati elemente vrednovanja</a:t>
            </a:r>
          </a:p>
          <a:p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Informira se na individualnim razgovorima i roditeljskim sastancima</a:t>
            </a:r>
          </a:p>
          <a:p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Dužan je redovito dolaziti na roditeljske sastanke i individualne razgovore</a:t>
            </a:r>
          </a:p>
          <a:p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Ima pravo uvida u pisane i druge radove i ocjene djeteta na organiziranim individualnim informativnim razgovorima s razrednikom ili predmetnim učiteljem.</a:t>
            </a:r>
          </a:p>
          <a:p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Roditelj ima pravo izvijestiti ravnatelja ako mu razrednik ili predmetni učitelj odbija dati pravodobne i potrebne obavijesti o uspjehu njegovoga djeteta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445B6624-5947-2465-9C80-A1B59CFCA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3" y="304800"/>
            <a:ext cx="10058400" cy="1219200"/>
          </a:xfrm>
        </p:spPr>
        <p:txBody>
          <a:bodyPr rtlCol="0">
            <a:noAutofit/>
          </a:bodyPr>
          <a:lstStyle/>
          <a:p>
            <a:r>
              <a:rPr lang="hr-HR" sz="3200" dirty="0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Pravilnik o načinima, postupcima i elementima vrednovanja učenika u osnovnoj i srednjoj školi</a:t>
            </a:r>
          </a:p>
        </p:txBody>
      </p:sp>
    </p:spTree>
    <p:extLst>
      <p:ext uri="{BB962C8B-B14F-4D97-AF65-F5344CB8AC3E}">
        <p14:creationId xmlns:p14="http://schemas.microsoft.com/office/powerpoint/2010/main" val="21840072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4EE4EF19-74D6-36BB-0CEE-B7D22B6F7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5400" dirty="0"/>
              <a:t>Kućni red</a:t>
            </a:r>
            <a:endParaRPr lang="hr-HR" dirty="0"/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A8AD4F80-CE5A-A81C-BCB9-CE888C8E4F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hr-HR" b="1" dirty="0">
                <a:latin typeface="Bookman Old Style" panose="02050604050505020204" pitchFamily="18" charset="0"/>
              </a:rPr>
              <a:t>3. Pravila i obveze ponašanja u školi</a:t>
            </a:r>
          </a:p>
          <a:p>
            <a:r>
              <a:rPr lang="hr-HR" dirty="0">
                <a:latin typeface="Bookman Old Style" panose="02050604050505020204" pitchFamily="18" charset="0"/>
              </a:rPr>
              <a:t>dolaziti u Školu redovno i na vrijeme, </a:t>
            </a:r>
            <a:r>
              <a:rPr lang="hr-HR" b="1" dirty="0">
                <a:latin typeface="Bookman Old Style" panose="02050604050505020204" pitchFamily="18" charset="0"/>
              </a:rPr>
              <a:t>najkasnije10 minuta prije </a:t>
            </a:r>
            <a:r>
              <a:rPr lang="hr-HR" dirty="0">
                <a:latin typeface="Bookman Old Style" panose="02050604050505020204" pitchFamily="18" charset="0"/>
              </a:rPr>
              <a:t>početka nastave</a:t>
            </a:r>
          </a:p>
          <a:p>
            <a:r>
              <a:rPr lang="hr-HR" dirty="0">
                <a:latin typeface="Bookman Old Style" panose="02050604050505020204" pitchFamily="18" charset="0"/>
              </a:rPr>
              <a:t>Učenici putnici koji nemaju 5. i 6. sat dužni su do odlaska kućama autobusom, boraviti u slobodnoj učionici uz dežurstvo jednoga učitelja, a učenici koji ne polaze izbornu nastavu vjeronauka dužni su za vrijeme toga sata boraviti u knjižnici ili mogu napustiti školsku zgradu uz pisanu izjavu roditelja. </a:t>
            </a:r>
          </a:p>
          <a:p>
            <a:r>
              <a:rPr lang="hr-HR" dirty="0">
                <a:latin typeface="Bookman Old Style" panose="02050604050505020204" pitchFamily="18" charset="0"/>
              </a:rPr>
              <a:t>Učenici u školskim zgradama </a:t>
            </a:r>
            <a:r>
              <a:rPr lang="hr-HR" b="1" u="sng" dirty="0">
                <a:latin typeface="Bookman Old Style" panose="02050604050505020204" pitchFamily="18" charset="0"/>
              </a:rPr>
              <a:t>ne smiju </a:t>
            </a:r>
            <a:r>
              <a:rPr lang="hr-HR" dirty="0">
                <a:latin typeface="Bookman Old Style" panose="02050604050505020204" pitchFamily="18" charset="0"/>
              </a:rPr>
              <a:t>nositi na glavi </a:t>
            </a:r>
            <a:r>
              <a:rPr lang="hr-HR" b="1" dirty="0">
                <a:latin typeface="Bookman Old Style" panose="02050604050505020204" pitchFamily="18" charset="0"/>
              </a:rPr>
              <a:t>kapu, kapuljaču, maramu </a:t>
            </a:r>
            <a:r>
              <a:rPr lang="hr-HR" dirty="0">
                <a:latin typeface="Bookman Old Style" panose="02050604050505020204" pitchFamily="18" charset="0"/>
              </a:rPr>
              <a:t>i sl. osim u iznimnim slučajevima (bolest, dopuštenje učitelja ili razrednika zbog opravdanog razloga).</a:t>
            </a:r>
          </a:p>
          <a:p>
            <a:r>
              <a:rPr lang="hr-HR" dirty="0">
                <a:latin typeface="Bookman Old Style" panose="02050604050505020204" pitchFamily="18" charset="0"/>
              </a:rPr>
              <a:t>Učenici ulaze na igralište u Nastavno-sportsku dvoranu isključivo u pratnji predmetnog ili razrednog učitelja.</a:t>
            </a:r>
            <a:endParaRPr lang="hr-HR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849062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zervirano mjesto sadržaja 9">
            <a:extLst>
              <a:ext uri="{FF2B5EF4-FFF2-40B4-BE49-F238E27FC236}">
                <a16:creationId xmlns:a16="http://schemas.microsoft.com/office/drawing/2014/main" id="{52949ADA-A853-2691-1286-D02F39CBB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2000" b="1" i="1" u="sng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Prava i obveze roditelja</a:t>
            </a:r>
          </a:p>
          <a:p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Roditelj/i ima pravo na pisane i usmene predstavke (primjedbe, komentare i sugestije) o vrednovanju učenika koje podnose ravnatelju i/ili vijeću roditelja</a:t>
            </a:r>
          </a:p>
          <a:p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U </a:t>
            </a:r>
            <a:r>
              <a:rPr lang="hr-HR" sz="2000" u="sng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posljednja dva tjedna </a:t>
            </a:r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prije završetka nastavne godine </a:t>
            </a:r>
            <a:r>
              <a:rPr lang="hr-HR" sz="2000" b="1" u="sng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ne organiziraju </a:t>
            </a:r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se </a:t>
            </a:r>
            <a:r>
              <a:rPr lang="hr-HR" sz="2000" u="sng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roditeljski sastanci i individualni informativni razgovori</a:t>
            </a:r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.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445B6624-5947-2465-9C80-A1B59CFCA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3" y="304800"/>
            <a:ext cx="10058400" cy="1219200"/>
          </a:xfrm>
        </p:spPr>
        <p:txBody>
          <a:bodyPr rtlCol="0">
            <a:noAutofit/>
          </a:bodyPr>
          <a:lstStyle/>
          <a:p>
            <a:r>
              <a:rPr lang="hr-HR" sz="3200" dirty="0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Pravilnik o načinima, postupcima i elementima vrednovanja učenika u osnovnoj i srednjoj školi</a:t>
            </a:r>
          </a:p>
        </p:txBody>
      </p:sp>
    </p:spTree>
    <p:extLst>
      <p:ext uri="{BB962C8B-B14F-4D97-AF65-F5344CB8AC3E}">
        <p14:creationId xmlns:p14="http://schemas.microsoft.com/office/powerpoint/2010/main" val="2802632164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zervirano mjesto sadržaja 9">
            <a:extLst>
              <a:ext uri="{FF2B5EF4-FFF2-40B4-BE49-F238E27FC236}">
                <a16:creationId xmlns:a16="http://schemas.microsoft.com/office/drawing/2014/main" id="{52949ADA-A853-2691-1286-D02F39CBB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2000" b="1" i="1" u="sng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Prava i obveze razrednika</a:t>
            </a:r>
          </a:p>
          <a:p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Informirati roditelje i učenike o odredbama ovog pravilnika</a:t>
            </a:r>
          </a:p>
          <a:p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Raspored i vrijeme roditeljskih sastanaka i individualnih informativnih razgovora planira i donosi razrednik</a:t>
            </a:r>
          </a:p>
          <a:p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Razrednik je dužan tijekom nastavne godine održati </a:t>
            </a:r>
            <a:r>
              <a:rPr lang="hr-HR" sz="2000" b="1" u="sng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najmanje tri roditeljska </a:t>
            </a:r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sastanka</a:t>
            </a:r>
          </a:p>
          <a:p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Razrednik je dužan </a:t>
            </a:r>
            <a:r>
              <a:rPr lang="hr-HR" sz="2000" b="1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jednom tjedno </a:t>
            </a:r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organizirati </a:t>
            </a:r>
            <a:r>
              <a:rPr lang="hr-HR" sz="2000" b="1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individualni informativni razgovor</a:t>
            </a:r>
            <a:r>
              <a:rPr lang="hr-HR" sz="2000" dirty="0">
                <a:solidFill>
                  <a:schemeClr val="tx2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za roditelje 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445B6624-5947-2465-9C80-A1B59CFCA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3" y="304800"/>
            <a:ext cx="10058400" cy="1219200"/>
          </a:xfrm>
        </p:spPr>
        <p:txBody>
          <a:bodyPr rtlCol="0">
            <a:noAutofit/>
          </a:bodyPr>
          <a:lstStyle/>
          <a:p>
            <a:r>
              <a:rPr lang="hr-HR" sz="3200" dirty="0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Pravilnik o načinima, postupcima i elementima vrednovanja učenika u osnovnoj i srednjoj školi</a:t>
            </a:r>
          </a:p>
        </p:txBody>
      </p:sp>
    </p:spTree>
    <p:extLst>
      <p:ext uri="{BB962C8B-B14F-4D97-AF65-F5344CB8AC3E}">
        <p14:creationId xmlns:p14="http://schemas.microsoft.com/office/powerpoint/2010/main" val="3256793195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BDADDD6-D2BD-D838-8C10-FC79D0D59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748" y="258985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hr-HR" sz="4400" dirty="0"/>
              <a:t>Pravilnik o izvođenju izleta, ekskurzija i drugih odgojno-obrazovnih aktivnosti izvan škole</a:t>
            </a:r>
          </a:p>
        </p:txBody>
      </p:sp>
    </p:spTree>
    <p:extLst>
      <p:ext uri="{BB962C8B-B14F-4D97-AF65-F5344CB8AC3E}">
        <p14:creationId xmlns:p14="http://schemas.microsoft.com/office/powerpoint/2010/main" val="2939596310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63AA5A-E6E1-46DA-AB40-C58233393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77F1C1B-75CC-4351-7053-3E39A3F48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96645"/>
            <a:ext cx="10515600" cy="125100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4000" kern="1200" dirty="0" err="1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rPr>
              <a:t>Pravilnik</a:t>
            </a:r>
            <a:r>
              <a:rPr lang="en-US" sz="4000" kern="12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rPr>
              <a:t> o </a:t>
            </a:r>
            <a:r>
              <a:rPr lang="en-US" sz="4000" kern="1200" dirty="0" err="1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rPr>
              <a:t>izvođenju</a:t>
            </a:r>
            <a:r>
              <a:rPr lang="en-US" sz="4000" kern="12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rPr>
              <a:t> </a:t>
            </a:r>
            <a:r>
              <a:rPr lang="en-US" sz="4000" kern="1200" dirty="0" err="1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rPr>
              <a:t>izleta</a:t>
            </a:r>
            <a:r>
              <a:rPr lang="en-US" sz="4000" kern="12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rPr>
              <a:t>, </a:t>
            </a:r>
            <a:r>
              <a:rPr lang="en-US" sz="4000" kern="1200" dirty="0" err="1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rPr>
              <a:t>ekskurzija</a:t>
            </a:r>
            <a:r>
              <a:rPr lang="en-US" sz="4000" kern="12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rPr>
              <a:t> </a:t>
            </a:r>
            <a:r>
              <a:rPr lang="en-US" sz="4000" kern="1200" dirty="0" err="1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rPr>
              <a:t>i</a:t>
            </a:r>
            <a:r>
              <a:rPr lang="en-US" sz="4000" kern="12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rPr>
              <a:t> </a:t>
            </a:r>
            <a:r>
              <a:rPr lang="en-US" sz="4000" kern="1200" dirty="0" err="1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rPr>
              <a:t>drugih</a:t>
            </a:r>
            <a:r>
              <a:rPr lang="en-US" sz="4000" kern="12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rPr>
              <a:t> </a:t>
            </a:r>
            <a:r>
              <a:rPr lang="en-US" sz="4000" kern="1200" dirty="0" err="1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rPr>
              <a:t>odgojno-obrazovnih</a:t>
            </a:r>
            <a:r>
              <a:rPr lang="en-US" sz="4000" kern="12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rPr>
              <a:t> </a:t>
            </a:r>
            <a:r>
              <a:rPr lang="en-US" sz="4000" kern="1200" dirty="0" err="1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rPr>
              <a:t>aktivnosti</a:t>
            </a:r>
            <a:r>
              <a:rPr lang="en-US" sz="4000" kern="12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rPr>
              <a:t> </a:t>
            </a:r>
            <a:r>
              <a:rPr lang="en-US" sz="4000" kern="1200" dirty="0" err="1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rPr>
              <a:t>izvan</a:t>
            </a:r>
            <a:r>
              <a:rPr lang="en-US" sz="4000" kern="12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rPr>
              <a:t> </a:t>
            </a:r>
            <a:r>
              <a:rPr lang="en-US" sz="4000" kern="1200" dirty="0" err="1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rPr>
              <a:t>škole</a:t>
            </a:r>
            <a:endParaRPr lang="en-US" sz="4000" kern="1200" dirty="0">
              <a:gradFill>
                <a:gsLst>
                  <a:gs pos="100000">
                    <a:schemeClr val="tx2"/>
                  </a:gs>
                  <a:gs pos="0">
                    <a:schemeClr val="accent1"/>
                  </a:gs>
                </a:gsLst>
                <a:lin ang="0" scaled="1"/>
              </a:gradFill>
              <a:latin typeface="Aharoni" panose="02010803020104030203" pitchFamily="2" charset="-79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6F23A99F-D99B-BE19-1B81-BB055F638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34153"/>
            <a:ext cx="4645696" cy="4027202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1800" b="1" dirty="0" err="1">
                <a:latin typeface="Bookman Old Style" panose="02050604050505020204" pitchFamily="18" charset="0"/>
              </a:rPr>
              <a:t>Opće</a:t>
            </a:r>
            <a:r>
              <a:rPr lang="en-US" sz="1800" b="1" dirty="0">
                <a:latin typeface="Bookman Old Style" panose="02050604050505020204" pitchFamily="18" charset="0"/>
              </a:rPr>
              <a:t> </a:t>
            </a:r>
            <a:r>
              <a:rPr lang="en-US" sz="1800" b="1" dirty="0" err="1">
                <a:latin typeface="Bookman Old Style" panose="02050604050505020204" pitchFamily="18" charset="0"/>
              </a:rPr>
              <a:t>odredbe</a:t>
            </a:r>
            <a:endParaRPr lang="en-US" sz="1800" b="1" dirty="0">
              <a:latin typeface="Bookman Old Style" panose="020506040505050202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en-US" dirty="0" err="1">
                <a:latin typeface="Bookman Old Style" panose="02050604050505020204" pitchFamily="18" charset="0"/>
              </a:rPr>
              <a:t>Putovanja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čija</a:t>
            </a:r>
            <a:r>
              <a:rPr lang="en-US" dirty="0">
                <a:latin typeface="Bookman Old Style" panose="02050604050505020204" pitchFamily="18" charset="0"/>
              </a:rPr>
              <a:t> je </a:t>
            </a:r>
            <a:r>
              <a:rPr lang="en-US" dirty="0" err="1">
                <a:latin typeface="Bookman Old Style" panose="02050604050505020204" pitchFamily="18" charset="0"/>
              </a:rPr>
              <a:t>jedina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svrha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zabava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i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rekreacija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učenika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i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koja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nisu</a:t>
            </a:r>
            <a:r>
              <a:rPr lang="en-US" dirty="0">
                <a:latin typeface="Bookman Old Style" panose="02050604050505020204" pitchFamily="18" charset="0"/>
              </a:rPr>
              <a:t> u </a:t>
            </a:r>
            <a:r>
              <a:rPr lang="en-US" dirty="0" err="1">
                <a:latin typeface="Bookman Old Style" panose="02050604050505020204" pitchFamily="18" charset="0"/>
              </a:rPr>
              <a:t>funkciji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realizacije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nacionalnoga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kurikuluma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i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nastavnoga</a:t>
            </a:r>
            <a:r>
              <a:rPr lang="en-US" dirty="0">
                <a:latin typeface="Bookman Old Style" panose="02050604050505020204" pitchFamily="18" charset="0"/>
              </a:rPr>
              <a:t> plana </a:t>
            </a:r>
            <a:r>
              <a:rPr lang="en-US" dirty="0" err="1">
                <a:latin typeface="Bookman Old Style" panose="02050604050505020204" pitchFamily="18" charset="0"/>
              </a:rPr>
              <a:t>i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programa</a:t>
            </a:r>
            <a:r>
              <a:rPr lang="en-US" dirty="0">
                <a:latin typeface="Bookman Old Style" panose="02050604050505020204" pitchFamily="18" charset="0"/>
              </a:rPr>
              <a:t>, ne </a:t>
            </a:r>
            <a:r>
              <a:rPr lang="en-US" dirty="0" err="1">
                <a:latin typeface="Bookman Old Style" panose="02050604050505020204" pitchFamily="18" charset="0"/>
              </a:rPr>
              <a:t>smatraju</a:t>
            </a:r>
            <a:r>
              <a:rPr lang="en-US" dirty="0">
                <a:latin typeface="Bookman Old Style" panose="02050604050505020204" pitchFamily="18" charset="0"/>
              </a:rPr>
              <a:t> se </a:t>
            </a:r>
            <a:r>
              <a:rPr lang="en-US" dirty="0" err="1">
                <a:latin typeface="Bookman Old Style" panose="02050604050505020204" pitchFamily="18" charset="0"/>
              </a:rPr>
              <a:t>izvanučioničkom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nastavom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te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ih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školska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ustanova</a:t>
            </a:r>
            <a:r>
              <a:rPr lang="en-US" dirty="0">
                <a:latin typeface="Bookman Old Style" panose="02050604050505020204" pitchFamily="18" charset="0"/>
              </a:rPr>
              <a:t> ne </a:t>
            </a:r>
            <a:r>
              <a:rPr lang="en-US" dirty="0" err="1">
                <a:latin typeface="Bookman Old Style" panose="02050604050505020204" pitchFamily="18" charset="0"/>
              </a:rPr>
              <a:t>smije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provoditi</a:t>
            </a:r>
            <a:r>
              <a:rPr lang="en-US" dirty="0">
                <a:latin typeface="Bookman Old Style" panose="02050604050505020204" pitchFamily="18" charset="0"/>
              </a:rPr>
              <a:t>.</a:t>
            </a:r>
          </a:p>
          <a:p>
            <a:pPr lvl="1">
              <a:lnSpc>
                <a:spcPct val="100000"/>
              </a:lnSpc>
            </a:pPr>
            <a:endParaRPr lang="en-US" dirty="0">
              <a:latin typeface="Bookman Old Style" panose="020506040505050202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en-US" dirty="0">
                <a:latin typeface="Bookman Old Style" panose="02050604050505020204" pitchFamily="18" charset="0"/>
              </a:rPr>
              <a:t>U </a:t>
            </a:r>
            <a:r>
              <a:rPr lang="en-US" dirty="0" err="1">
                <a:latin typeface="Bookman Old Style" panose="02050604050505020204" pitchFamily="18" charset="0"/>
              </a:rPr>
              <a:t>izvanučioničku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nastavu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spadaju</a:t>
            </a:r>
            <a:r>
              <a:rPr lang="en-US" dirty="0">
                <a:latin typeface="Bookman Old Style" panose="02050604050505020204" pitchFamily="18" charset="0"/>
              </a:rPr>
              <a:t>: </a:t>
            </a:r>
            <a:r>
              <a:rPr lang="en-US" i="1" dirty="0" err="1">
                <a:latin typeface="Bookman Old Style" panose="02050604050505020204" pitchFamily="18" charset="0"/>
              </a:rPr>
              <a:t>školski</a:t>
            </a:r>
            <a:r>
              <a:rPr lang="en-US" i="1" dirty="0">
                <a:latin typeface="Bookman Old Style" panose="02050604050505020204" pitchFamily="18" charset="0"/>
              </a:rPr>
              <a:t> </a:t>
            </a:r>
            <a:r>
              <a:rPr lang="en-US" i="1" dirty="0" err="1">
                <a:latin typeface="Bookman Old Style" panose="02050604050505020204" pitchFamily="18" charset="0"/>
              </a:rPr>
              <a:t>izleti</a:t>
            </a:r>
            <a:r>
              <a:rPr lang="en-US" i="1" dirty="0">
                <a:latin typeface="Bookman Old Style" panose="02050604050505020204" pitchFamily="18" charset="0"/>
              </a:rPr>
              <a:t>, </a:t>
            </a:r>
            <a:r>
              <a:rPr lang="en-US" i="1" dirty="0" err="1">
                <a:latin typeface="Bookman Old Style" panose="02050604050505020204" pitchFamily="18" charset="0"/>
              </a:rPr>
              <a:t>školske</a:t>
            </a:r>
            <a:r>
              <a:rPr lang="en-US" i="1" dirty="0">
                <a:latin typeface="Bookman Old Style" panose="02050604050505020204" pitchFamily="18" charset="0"/>
              </a:rPr>
              <a:t> </a:t>
            </a:r>
            <a:r>
              <a:rPr lang="en-US" i="1" dirty="0" err="1">
                <a:latin typeface="Bookman Old Style" panose="02050604050505020204" pitchFamily="18" charset="0"/>
              </a:rPr>
              <a:t>ekskurzije</a:t>
            </a:r>
            <a:r>
              <a:rPr lang="en-US" i="1" dirty="0">
                <a:latin typeface="Bookman Old Style" panose="02050604050505020204" pitchFamily="18" charset="0"/>
              </a:rPr>
              <a:t>, </a:t>
            </a:r>
            <a:r>
              <a:rPr lang="en-US" i="1" dirty="0" err="1">
                <a:latin typeface="Bookman Old Style" panose="02050604050505020204" pitchFamily="18" charset="0"/>
              </a:rPr>
              <a:t>terenska</a:t>
            </a:r>
            <a:r>
              <a:rPr lang="en-US" i="1" dirty="0">
                <a:latin typeface="Bookman Old Style" panose="02050604050505020204" pitchFamily="18" charset="0"/>
              </a:rPr>
              <a:t> </a:t>
            </a:r>
            <a:r>
              <a:rPr lang="en-US" i="1" dirty="0" err="1">
                <a:latin typeface="Bookman Old Style" panose="02050604050505020204" pitchFamily="18" charset="0"/>
              </a:rPr>
              <a:t>nastava</a:t>
            </a:r>
            <a:r>
              <a:rPr lang="en-US" i="1" dirty="0">
                <a:latin typeface="Bookman Old Style" panose="02050604050505020204" pitchFamily="18" charset="0"/>
              </a:rPr>
              <a:t> </a:t>
            </a:r>
            <a:r>
              <a:rPr lang="en-US" i="1" dirty="0" err="1">
                <a:latin typeface="Bookman Old Style" panose="02050604050505020204" pitchFamily="18" charset="0"/>
              </a:rPr>
              <a:t>i</a:t>
            </a:r>
            <a:r>
              <a:rPr lang="en-US" i="1" dirty="0">
                <a:latin typeface="Bookman Old Style" panose="02050604050505020204" pitchFamily="18" charset="0"/>
              </a:rPr>
              <a:t> </a:t>
            </a:r>
            <a:r>
              <a:rPr lang="en-US" i="1" dirty="0" err="1">
                <a:latin typeface="Bookman Old Style" panose="02050604050505020204" pitchFamily="18" charset="0"/>
              </a:rPr>
              <a:t>škola</a:t>
            </a:r>
            <a:r>
              <a:rPr lang="en-US" i="1" dirty="0">
                <a:latin typeface="Bookman Old Style" panose="02050604050505020204" pitchFamily="18" charset="0"/>
              </a:rPr>
              <a:t> u </a:t>
            </a:r>
            <a:r>
              <a:rPr lang="en-US" i="1" dirty="0" err="1">
                <a:latin typeface="Bookman Old Style" panose="02050604050505020204" pitchFamily="18" charset="0"/>
              </a:rPr>
              <a:t>prirodi</a:t>
            </a:r>
            <a:r>
              <a:rPr lang="en-US" i="1" dirty="0">
                <a:latin typeface="Bookman Old Style" panose="02050604050505020204" pitchFamily="18" charset="0"/>
              </a:rPr>
              <a:t>.</a:t>
            </a:r>
          </a:p>
          <a:p>
            <a:pPr marL="457200" lvl="1">
              <a:lnSpc>
                <a:spcPct val="100000"/>
              </a:lnSpc>
            </a:pPr>
            <a:endParaRPr lang="en-US" dirty="0">
              <a:latin typeface="Bookman Old Style" panose="02050604050505020204" pitchFamily="18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05D9551A-B7D0-8CFA-28B5-E754DB0158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15" r="2" b="10021"/>
          <a:stretch/>
        </p:blipFill>
        <p:spPr>
          <a:xfrm>
            <a:off x="6096000" y="2744160"/>
            <a:ext cx="5483896" cy="3217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1069079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8">
            <a:extLst>
              <a:ext uri="{FF2B5EF4-FFF2-40B4-BE49-F238E27FC236}">
                <a16:creationId xmlns:a16="http://schemas.microsoft.com/office/drawing/2014/main" id="{79DFA4D1-A2F8-4D64-98F0-0711097CE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EB3369E0-8700-E08F-4D0A-F78D968C6E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880" b="2"/>
          <a:stretch/>
        </p:blipFill>
        <p:spPr>
          <a:xfrm>
            <a:off x="594360" y="596644"/>
            <a:ext cx="5501640" cy="5664712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C77F1C1B-75CC-4351-7053-3E39A3F48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373" y="405354"/>
            <a:ext cx="5646656" cy="96153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kern="1200" dirty="0" err="1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rPr>
              <a:t>Pravilnik</a:t>
            </a:r>
            <a:r>
              <a:rPr lang="en-US" sz="2400" kern="12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rPr>
              <a:t> o </a:t>
            </a:r>
            <a:r>
              <a:rPr lang="en-US" sz="2400" kern="1200" dirty="0" err="1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rPr>
              <a:t>izvođenju</a:t>
            </a:r>
            <a:r>
              <a:rPr lang="en-US" sz="2400" kern="12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rPr>
              <a:t> </a:t>
            </a:r>
            <a:r>
              <a:rPr lang="en-US" sz="2400" kern="1200" dirty="0" err="1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rPr>
              <a:t>izleta</a:t>
            </a:r>
            <a:r>
              <a:rPr lang="en-US" sz="2400" kern="12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rPr>
              <a:t>, </a:t>
            </a:r>
            <a:r>
              <a:rPr lang="en-US" sz="2400" kern="1200" dirty="0" err="1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rPr>
              <a:t>ekskurzija</a:t>
            </a:r>
            <a:r>
              <a:rPr lang="en-US" sz="2400" kern="12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rPr>
              <a:t> </a:t>
            </a:r>
            <a:r>
              <a:rPr lang="en-US" sz="2400" kern="1200" dirty="0" err="1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rPr>
              <a:t>i</a:t>
            </a:r>
            <a:r>
              <a:rPr lang="en-US" sz="2400" kern="12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rPr>
              <a:t> </a:t>
            </a:r>
            <a:r>
              <a:rPr lang="en-US" sz="2400" kern="1200" dirty="0" err="1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rPr>
              <a:t>drugih</a:t>
            </a:r>
            <a:r>
              <a:rPr lang="en-US" sz="2400" kern="12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rPr>
              <a:t> </a:t>
            </a:r>
            <a:r>
              <a:rPr lang="en-US" sz="2400" kern="1200" dirty="0" err="1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rPr>
              <a:t>odgojno-obrazovnih</a:t>
            </a:r>
            <a:r>
              <a:rPr lang="en-US" sz="2400" kern="12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rPr>
              <a:t> </a:t>
            </a:r>
            <a:r>
              <a:rPr lang="en-US" sz="2400" kern="1200" dirty="0" err="1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rPr>
              <a:t>aktivnosti</a:t>
            </a:r>
            <a:r>
              <a:rPr lang="en-US" sz="2400" kern="12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rPr>
              <a:t> </a:t>
            </a:r>
            <a:r>
              <a:rPr lang="en-US" sz="2400" kern="1200" dirty="0" err="1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rPr>
              <a:t>izvan</a:t>
            </a:r>
            <a:r>
              <a:rPr lang="en-US" sz="2400" kern="12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rPr>
              <a:t> </a:t>
            </a:r>
            <a:r>
              <a:rPr lang="en-US" sz="2400" kern="1200" dirty="0" err="1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rPr>
              <a:t>škole</a:t>
            </a:r>
            <a:endParaRPr lang="en-US" sz="2400" kern="1200" dirty="0">
              <a:gradFill>
                <a:gsLst>
                  <a:gs pos="100000">
                    <a:schemeClr val="tx2"/>
                  </a:gs>
                  <a:gs pos="0">
                    <a:schemeClr val="accent1"/>
                  </a:gs>
                </a:gsLst>
                <a:lin ang="0" scaled="1"/>
              </a:gradFill>
              <a:latin typeface="Aharoni" panose="02010803020104030203" pitchFamily="2" charset="-79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6F23A99F-D99B-BE19-1B81-BB055F638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2599" y="1772242"/>
            <a:ext cx="5215036" cy="4967923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1600" b="1" dirty="0" err="1">
                <a:latin typeface="Bookman Old Style" panose="02050604050505020204" pitchFamily="18" charset="0"/>
              </a:rPr>
              <a:t>Načini</a:t>
            </a:r>
            <a:r>
              <a:rPr lang="en-US" sz="1600" b="1" dirty="0">
                <a:latin typeface="Bookman Old Style" panose="02050604050505020204" pitchFamily="18" charset="0"/>
              </a:rPr>
              <a:t> </a:t>
            </a:r>
            <a:r>
              <a:rPr lang="en-US" sz="1600" b="1" dirty="0" err="1">
                <a:latin typeface="Bookman Old Style" panose="02050604050505020204" pitchFamily="18" charset="0"/>
              </a:rPr>
              <a:t>ostvarivanja</a:t>
            </a:r>
            <a:r>
              <a:rPr lang="en-US" sz="1600" b="1" dirty="0">
                <a:latin typeface="Bookman Old Style" panose="02050604050505020204" pitchFamily="18" charset="0"/>
              </a:rPr>
              <a:t> </a:t>
            </a:r>
            <a:r>
              <a:rPr lang="en-US" sz="1600" b="1" dirty="0" err="1">
                <a:latin typeface="Bookman Old Style" panose="02050604050505020204" pitchFamily="18" charset="0"/>
              </a:rPr>
              <a:t>odgojno-obrazovnih</a:t>
            </a:r>
            <a:r>
              <a:rPr lang="en-US" sz="1600" b="1" dirty="0">
                <a:latin typeface="Bookman Old Style" panose="02050604050505020204" pitchFamily="18" charset="0"/>
              </a:rPr>
              <a:t> </a:t>
            </a:r>
            <a:r>
              <a:rPr lang="en-US" sz="1600" b="1" dirty="0" err="1">
                <a:latin typeface="Bookman Old Style" panose="02050604050505020204" pitchFamily="18" charset="0"/>
              </a:rPr>
              <a:t>aktivnosti</a:t>
            </a:r>
            <a:r>
              <a:rPr lang="en-US" sz="1600" b="1" dirty="0">
                <a:latin typeface="Bookman Old Style" panose="02050604050505020204" pitchFamily="18" charset="0"/>
              </a:rPr>
              <a:t> </a:t>
            </a:r>
            <a:r>
              <a:rPr lang="en-US" sz="1600" b="1" dirty="0" err="1">
                <a:latin typeface="Bookman Old Style" panose="02050604050505020204" pitchFamily="18" charset="0"/>
              </a:rPr>
              <a:t>izvan</a:t>
            </a:r>
            <a:r>
              <a:rPr lang="en-US" sz="1600" b="1" dirty="0">
                <a:latin typeface="Bookman Old Style" panose="02050604050505020204" pitchFamily="18" charset="0"/>
              </a:rPr>
              <a:t> </a:t>
            </a:r>
            <a:r>
              <a:rPr lang="en-US" sz="1600" b="1" dirty="0" err="1">
                <a:latin typeface="Bookman Old Style" panose="02050604050505020204" pitchFamily="18" charset="0"/>
              </a:rPr>
              <a:t>škole</a:t>
            </a:r>
            <a:endParaRPr lang="en-US" sz="1600" b="1" dirty="0">
              <a:latin typeface="Bookman Old Style" panose="020506040505050202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en-US" sz="1600" dirty="0" err="1">
                <a:latin typeface="Bookman Old Style" panose="02050604050505020204" pitchFamily="18" charset="0"/>
              </a:rPr>
              <a:t>Izvanučionička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nastava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planira</a:t>
            </a:r>
            <a:r>
              <a:rPr lang="en-US" sz="1600" dirty="0">
                <a:latin typeface="Bookman Old Style" panose="02050604050505020204" pitchFamily="18" charset="0"/>
              </a:rPr>
              <a:t> se </a:t>
            </a:r>
            <a:r>
              <a:rPr lang="en-US" sz="1600" dirty="0" err="1">
                <a:latin typeface="Bookman Old Style" panose="02050604050505020204" pitchFamily="18" charset="0"/>
              </a:rPr>
              <a:t>godišnjim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planom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i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programom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rada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školske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ustanove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i</a:t>
            </a:r>
            <a:r>
              <a:rPr lang="en-US" sz="1600" dirty="0">
                <a:latin typeface="Bookman Old Style" panose="02050604050505020204" pitchFamily="18" charset="0"/>
              </a:rPr>
              <a:t>/</a:t>
            </a:r>
            <a:r>
              <a:rPr lang="en-US" sz="1600" dirty="0" err="1">
                <a:latin typeface="Bookman Old Style" panose="02050604050505020204" pitchFamily="18" charset="0"/>
              </a:rPr>
              <a:t>ili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školskim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kurikulumom</a:t>
            </a:r>
            <a:r>
              <a:rPr lang="en-US" sz="1600" dirty="0">
                <a:latin typeface="Bookman Old Style" panose="02050604050505020204" pitchFamily="18" charset="0"/>
              </a:rPr>
              <a:t> za </a:t>
            </a:r>
            <a:r>
              <a:rPr lang="en-US" sz="1600" dirty="0" err="1">
                <a:latin typeface="Bookman Old Style" panose="02050604050505020204" pitchFamily="18" charset="0"/>
              </a:rPr>
              <a:t>svaki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razred</a:t>
            </a:r>
            <a:endParaRPr lang="hr-HR" sz="1600" dirty="0">
              <a:latin typeface="Bookman Old Style" panose="02050604050505020204" pitchFamily="18" charset="0"/>
            </a:endParaRPr>
          </a:p>
          <a:p>
            <a:pPr marL="457200" lvl="1" indent="0">
              <a:lnSpc>
                <a:spcPct val="100000"/>
              </a:lnSpc>
              <a:buNone/>
            </a:pPr>
            <a:endParaRPr lang="en-US" sz="1600" dirty="0">
              <a:latin typeface="Bookman Old Style" panose="020506040505050202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en-US" sz="1600" dirty="0" err="1">
                <a:latin typeface="Bookman Old Style" panose="02050604050505020204" pitchFamily="18" charset="0"/>
              </a:rPr>
              <a:t>Pravo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predlaganja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izvanučioničke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nastave</a:t>
            </a:r>
            <a:r>
              <a:rPr lang="en-US" sz="1600" dirty="0">
                <a:latin typeface="Bookman Old Style" panose="02050604050505020204" pitchFamily="18" charset="0"/>
              </a:rPr>
              <a:t>,</a:t>
            </a:r>
            <a:r>
              <a:rPr lang="hr-HR" sz="1600" dirty="0">
                <a:latin typeface="Bookman Old Style" panose="02050604050505020204" pitchFamily="18" charset="0"/>
              </a:rPr>
              <a:t> …</a:t>
            </a:r>
            <a:r>
              <a:rPr lang="en-US" sz="1600" dirty="0">
                <a:latin typeface="Bookman Old Style" panose="02050604050505020204" pitchFamily="18" charset="0"/>
              </a:rPr>
              <a:t>u </a:t>
            </a:r>
            <a:r>
              <a:rPr lang="en-US" sz="1600" dirty="0" err="1">
                <a:latin typeface="Bookman Old Style" panose="02050604050505020204" pitchFamily="18" charset="0"/>
              </a:rPr>
              <a:t>dogovoru</a:t>
            </a:r>
            <a:r>
              <a:rPr lang="en-US" sz="1600" dirty="0">
                <a:latin typeface="Bookman Old Style" panose="02050604050505020204" pitchFamily="18" charset="0"/>
              </a:rPr>
              <a:t> s </a:t>
            </a:r>
            <a:r>
              <a:rPr lang="en-US" sz="1600" dirty="0" err="1">
                <a:latin typeface="Bookman Old Style" panose="02050604050505020204" pitchFamily="18" charset="0"/>
              </a:rPr>
              <a:t>učenicima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i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roditeljima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ima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učitelj</a:t>
            </a:r>
            <a:r>
              <a:rPr lang="en-US" sz="1600" dirty="0">
                <a:latin typeface="Bookman Old Style" panose="02050604050505020204" pitchFamily="18" charset="0"/>
              </a:rPr>
              <a:t>, </a:t>
            </a:r>
            <a:r>
              <a:rPr lang="en-US" sz="1600" dirty="0" err="1">
                <a:latin typeface="Bookman Old Style" panose="02050604050505020204" pitchFamily="18" charset="0"/>
              </a:rPr>
              <a:t>stručni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suradnik</a:t>
            </a:r>
            <a:r>
              <a:rPr lang="en-US" sz="1600" dirty="0">
                <a:latin typeface="Bookman Old Style" panose="02050604050505020204" pitchFamily="18" charset="0"/>
              </a:rPr>
              <a:t>, </a:t>
            </a:r>
            <a:r>
              <a:rPr lang="en-US" sz="1600" dirty="0" err="1">
                <a:latin typeface="Bookman Old Style" panose="02050604050505020204" pitchFamily="18" charset="0"/>
              </a:rPr>
              <a:t>ravnatelj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školske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ustanove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i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roditelj</a:t>
            </a:r>
            <a:endParaRPr lang="hr-HR" sz="1600" dirty="0">
              <a:latin typeface="Bookman Old Style" panose="02050604050505020204" pitchFamily="18" charset="0"/>
            </a:endParaRPr>
          </a:p>
          <a:p>
            <a:pPr marL="457200" lvl="1" indent="0">
              <a:lnSpc>
                <a:spcPct val="100000"/>
              </a:lnSpc>
              <a:buNone/>
            </a:pPr>
            <a:endParaRPr lang="en-US" sz="1600" dirty="0">
              <a:latin typeface="Bookman Old Style" panose="020506040505050202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en-US" sz="1600" dirty="0" err="1">
                <a:latin typeface="Bookman Old Style" panose="02050604050505020204" pitchFamily="18" charset="0"/>
              </a:rPr>
              <a:t>Godišnjim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planom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i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programom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rada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i</a:t>
            </a:r>
            <a:r>
              <a:rPr lang="en-US" sz="1600" dirty="0">
                <a:latin typeface="Bookman Old Style" panose="02050604050505020204" pitchFamily="18" charset="0"/>
              </a:rPr>
              <a:t>/</a:t>
            </a:r>
            <a:r>
              <a:rPr lang="en-US" sz="1600" dirty="0" err="1">
                <a:latin typeface="Bookman Old Style" panose="02050604050505020204" pitchFamily="18" charset="0"/>
              </a:rPr>
              <a:t>ili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školskim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kurikulumom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utvrđuje</a:t>
            </a:r>
            <a:r>
              <a:rPr lang="en-US" sz="1600" dirty="0">
                <a:latin typeface="Bookman Old Style" panose="02050604050505020204" pitchFamily="18" charset="0"/>
              </a:rPr>
              <a:t> se </a:t>
            </a:r>
            <a:r>
              <a:rPr lang="en-US" sz="1600" b="1" i="1" u="sng" dirty="0" err="1">
                <a:latin typeface="Bookman Old Style" panose="02050604050505020204" pitchFamily="18" charset="0"/>
              </a:rPr>
              <a:t>odredište</a:t>
            </a:r>
            <a:r>
              <a:rPr lang="en-US" sz="1600" b="1" dirty="0">
                <a:latin typeface="Bookman Old Style" panose="02050604050505020204" pitchFamily="18" charset="0"/>
              </a:rPr>
              <a:t>, </a:t>
            </a:r>
            <a:r>
              <a:rPr lang="en-US" sz="1600" b="1" i="1" u="sng" dirty="0" err="1">
                <a:latin typeface="Bookman Old Style" panose="02050604050505020204" pitchFamily="18" charset="0"/>
              </a:rPr>
              <a:t>okvirno</a:t>
            </a:r>
            <a:r>
              <a:rPr lang="en-US" sz="1600" b="1" i="1" u="sng" dirty="0">
                <a:latin typeface="Bookman Old Style" panose="02050604050505020204" pitchFamily="18" charset="0"/>
              </a:rPr>
              <a:t> </a:t>
            </a:r>
            <a:r>
              <a:rPr lang="en-US" sz="1600" b="1" i="1" u="sng" dirty="0" err="1">
                <a:latin typeface="Bookman Old Style" panose="02050604050505020204" pitchFamily="18" charset="0"/>
              </a:rPr>
              <a:t>vrijeme</a:t>
            </a:r>
            <a:r>
              <a:rPr lang="en-US" sz="1600" b="1" i="1" u="sng" dirty="0">
                <a:latin typeface="Bookman Old Style" panose="02050604050505020204" pitchFamily="18" charset="0"/>
              </a:rPr>
              <a:t> </a:t>
            </a:r>
            <a:r>
              <a:rPr lang="en-US" sz="1600" b="1" i="1" u="sng" dirty="0" err="1">
                <a:latin typeface="Bookman Old Style" panose="02050604050505020204" pitchFamily="18" charset="0"/>
              </a:rPr>
              <a:t>realizacije</a:t>
            </a:r>
            <a:r>
              <a:rPr lang="en-US" sz="1600" b="1" dirty="0">
                <a:latin typeface="Bookman Old Style" panose="02050604050505020204" pitchFamily="18" charset="0"/>
              </a:rPr>
              <a:t>, </a:t>
            </a:r>
            <a:r>
              <a:rPr lang="en-US" sz="1600" b="1" i="1" u="sng" dirty="0" err="1">
                <a:latin typeface="Bookman Old Style" panose="02050604050505020204" pitchFamily="18" charset="0"/>
              </a:rPr>
              <a:t>vrijeme</a:t>
            </a:r>
            <a:r>
              <a:rPr lang="en-US" sz="1600" b="1" i="1" u="sng" dirty="0">
                <a:latin typeface="Bookman Old Style" panose="02050604050505020204" pitchFamily="18" charset="0"/>
              </a:rPr>
              <a:t> </a:t>
            </a:r>
            <a:r>
              <a:rPr lang="en-US" sz="1600" b="1" i="1" u="sng" dirty="0" err="1">
                <a:latin typeface="Bookman Old Style" panose="02050604050505020204" pitchFamily="18" charset="0"/>
              </a:rPr>
              <a:t>trajanja</a:t>
            </a:r>
            <a:r>
              <a:rPr lang="en-US" sz="1600" b="1" dirty="0">
                <a:latin typeface="Bookman Old Style" panose="02050604050505020204" pitchFamily="18" charset="0"/>
              </a:rPr>
              <a:t>, </a:t>
            </a:r>
            <a:r>
              <a:rPr lang="en-US" sz="1600" b="1" i="1" u="sng" dirty="0" err="1">
                <a:latin typeface="Bookman Old Style" panose="02050604050505020204" pitchFamily="18" charset="0"/>
              </a:rPr>
              <a:t>nositelji</a:t>
            </a:r>
            <a:r>
              <a:rPr lang="en-US" sz="1600" b="1" i="1" u="sng" dirty="0">
                <a:latin typeface="Bookman Old Style" panose="02050604050505020204" pitchFamily="18" charset="0"/>
              </a:rPr>
              <a:t> </a:t>
            </a:r>
            <a:r>
              <a:rPr lang="en-US" sz="1600" b="1" i="1" u="sng" dirty="0" err="1">
                <a:latin typeface="Bookman Old Style" panose="02050604050505020204" pitchFamily="18" charset="0"/>
              </a:rPr>
              <a:t>realizacije</a:t>
            </a:r>
            <a:r>
              <a:rPr lang="en-US" sz="1600" b="1" dirty="0">
                <a:latin typeface="Bookman Old Style" panose="02050604050505020204" pitchFamily="18" charset="0"/>
              </a:rPr>
              <a:t>, </a:t>
            </a:r>
            <a:r>
              <a:rPr lang="en-US" sz="1600" b="1" u="sng" dirty="0" err="1">
                <a:latin typeface="Bookman Old Style" panose="02050604050505020204" pitchFamily="18" charset="0"/>
              </a:rPr>
              <a:t>način</a:t>
            </a:r>
            <a:r>
              <a:rPr lang="en-US" sz="1600" b="1" u="sng" dirty="0">
                <a:latin typeface="Bookman Old Style" panose="02050604050505020204" pitchFamily="18" charset="0"/>
              </a:rPr>
              <a:t> </a:t>
            </a:r>
            <a:r>
              <a:rPr lang="en-US" sz="1600" b="1" u="sng" dirty="0" err="1">
                <a:latin typeface="Bookman Old Style" panose="02050604050505020204" pitchFamily="18" charset="0"/>
              </a:rPr>
              <a:t>realizacije</a:t>
            </a:r>
            <a:r>
              <a:rPr lang="en-US" sz="1600" b="1" u="sng" dirty="0">
                <a:latin typeface="Bookman Old Style" panose="02050604050505020204" pitchFamily="18" charset="0"/>
              </a:rPr>
              <a:t> </a:t>
            </a:r>
            <a:r>
              <a:rPr lang="en-US" sz="1600" b="1" u="sng" dirty="0" err="1">
                <a:latin typeface="Bookman Old Style" panose="02050604050505020204" pitchFamily="18" charset="0"/>
              </a:rPr>
              <a:t>i</a:t>
            </a:r>
            <a:r>
              <a:rPr lang="en-US" sz="1600" b="1" u="sng" dirty="0">
                <a:latin typeface="Bookman Old Style" panose="02050604050505020204" pitchFamily="18" charset="0"/>
              </a:rPr>
              <a:t> </a:t>
            </a:r>
            <a:r>
              <a:rPr lang="en-US" sz="1600" b="1" u="sng" dirty="0" err="1">
                <a:latin typeface="Bookman Old Style" panose="02050604050505020204" pitchFamily="18" charset="0"/>
              </a:rPr>
              <a:t>vrednovanja</a:t>
            </a:r>
            <a:r>
              <a:rPr lang="en-US" sz="1600" b="1" u="sng" dirty="0">
                <a:latin typeface="Bookman Old Style" panose="02050604050505020204" pitchFamily="18" charset="0"/>
              </a:rPr>
              <a:t> </a:t>
            </a:r>
            <a:r>
              <a:rPr lang="en-US" sz="1600" b="1" dirty="0" err="1">
                <a:latin typeface="Bookman Old Style" panose="02050604050505020204" pitchFamily="18" charset="0"/>
              </a:rPr>
              <a:t>te</a:t>
            </a:r>
            <a:r>
              <a:rPr lang="en-US" sz="1600" b="1" dirty="0">
                <a:latin typeface="Bookman Old Style" panose="02050604050505020204" pitchFamily="18" charset="0"/>
              </a:rPr>
              <a:t> </a:t>
            </a:r>
            <a:r>
              <a:rPr lang="en-US" sz="1600" b="1" i="1" u="sng" dirty="0" err="1">
                <a:latin typeface="Bookman Old Style" panose="02050604050505020204" pitchFamily="18" charset="0"/>
              </a:rPr>
              <a:t>potrebna</a:t>
            </a:r>
            <a:r>
              <a:rPr lang="en-US" sz="1600" b="1" i="1" u="sng" dirty="0">
                <a:latin typeface="Bookman Old Style" panose="02050604050505020204" pitchFamily="18" charset="0"/>
              </a:rPr>
              <a:t> </a:t>
            </a:r>
            <a:r>
              <a:rPr lang="en-US" sz="1600" b="1" i="1" u="sng" dirty="0" err="1">
                <a:latin typeface="Bookman Old Style" panose="02050604050505020204" pitchFamily="18" charset="0"/>
              </a:rPr>
              <a:t>financijska</a:t>
            </a:r>
            <a:r>
              <a:rPr lang="en-US" sz="1600" b="1" i="1" u="sng" dirty="0">
                <a:latin typeface="Bookman Old Style" panose="02050604050505020204" pitchFamily="18" charset="0"/>
              </a:rPr>
              <a:t> </a:t>
            </a:r>
            <a:r>
              <a:rPr lang="en-US" sz="1600" b="1" i="1" u="sng" dirty="0" err="1">
                <a:latin typeface="Bookman Old Style" panose="02050604050505020204" pitchFamily="18" charset="0"/>
              </a:rPr>
              <a:t>sredstva</a:t>
            </a:r>
            <a:r>
              <a:rPr lang="en-US" sz="1600" b="1" i="1" u="sng" dirty="0">
                <a:latin typeface="Bookman Old Style" panose="02050604050505020204" pitchFamily="18" charset="0"/>
              </a:rPr>
              <a:t> </a:t>
            </a:r>
            <a:r>
              <a:rPr lang="en-US" sz="1600" dirty="0">
                <a:latin typeface="Bookman Old Style" panose="02050604050505020204" pitchFamily="18" charset="0"/>
              </a:rPr>
              <a:t>za </a:t>
            </a:r>
            <a:r>
              <a:rPr lang="en-US" sz="1600" dirty="0" err="1">
                <a:latin typeface="Bookman Old Style" panose="02050604050505020204" pitchFamily="18" charset="0"/>
              </a:rPr>
              <a:t>realizaciju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izvanučioničke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nastave</a:t>
            </a:r>
            <a:r>
              <a:rPr lang="en-US" sz="1600" dirty="0">
                <a:latin typeface="Bookman Old Style" panose="02050604050505020204" pitchFamily="18" charset="0"/>
              </a:rPr>
              <a:t> za </a:t>
            </a:r>
            <a:r>
              <a:rPr lang="en-US" sz="1600" dirty="0" err="1">
                <a:latin typeface="Bookman Old Style" panose="02050604050505020204" pitchFamily="18" charset="0"/>
              </a:rPr>
              <a:t>svaki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razred</a:t>
            </a:r>
            <a:r>
              <a:rPr lang="en-US" sz="1600" dirty="0">
                <a:latin typeface="Bookman Old Style" panose="02050604050505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1104300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77F1C1B-75CC-4351-7053-3E39A3F48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r-HR" sz="3600" dirty="0"/>
              <a:t>Pravilnik o izvođenju izleta, ekskurzija i drugih odgojno-obrazovnih aktivnosti izvan škole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6F23A99F-D99B-BE19-1B81-BB055F638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940876"/>
            <a:ext cx="10587087" cy="4236086"/>
          </a:xfrm>
        </p:spPr>
        <p:txBody>
          <a:bodyPr/>
          <a:lstStyle/>
          <a:p>
            <a:r>
              <a:rPr lang="hr-HR" b="1" dirty="0">
                <a:latin typeface="Bookman Old Style" panose="02050604050505020204" pitchFamily="18" charset="0"/>
              </a:rPr>
              <a:t>Načini ostvarivanja odgojno-obrazovnih aktivnosti izvan škole</a:t>
            </a:r>
          </a:p>
          <a:p>
            <a:pPr lvl="1" algn="just"/>
            <a:r>
              <a:rPr lang="hr-HR" dirty="0">
                <a:latin typeface="Bookman Old Style" panose="02050604050505020204" pitchFamily="18" charset="0"/>
              </a:rPr>
              <a:t>Razrednik je na početku školske godine, prije donošenja školskog kurikuluma i godišnjeg plana i programa dužan roditelje obavijestiti o predloženom planu </a:t>
            </a:r>
            <a:r>
              <a:rPr lang="hr-HR" dirty="0" err="1">
                <a:latin typeface="Bookman Old Style" panose="02050604050505020204" pitchFamily="18" charset="0"/>
              </a:rPr>
              <a:t>izvanučioničke</a:t>
            </a:r>
            <a:r>
              <a:rPr lang="hr-HR" dirty="0">
                <a:latin typeface="Bookman Old Style" panose="02050604050505020204" pitchFamily="18" charset="0"/>
              </a:rPr>
              <a:t> nastave te drugih odgojno-obrazovnih aktivnosti izvan škole koje je unaprijed moguće planirati.</a:t>
            </a:r>
          </a:p>
          <a:p>
            <a:pPr lvl="1" algn="just"/>
            <a:r>
              <a:rPr lang="hr-HR" dirty="0">
                <a:latin typeface="Bookman Old Style" panose="02050604050505020204" pitchFamily="18" charset="0"/>
              </a:rPr>
              <a:t>Školska ustanova dužna je od roditelja zatražiti </a:t>
            </a:r>
            <a:r>
              <a:rPr lang="hr-HR" i="1" u="sng" dirty="0">
                <a:latin typeface="Bookman Old Style" panose="02050604050505020204" pitchFamily="18" charset="0"/>
              </a:rPr>
              <a:t>pisanu suglasnost </a:t>
            </a:r>
            <a:r>
              <a:rPr lang="hr-HR" dirty="0">
                <a:latin typeface="Bookman Old Style" panose="02050604050505020204" pitchFamily="18" charset="0"/>
              </a:rPr>
              <a:t>za sudjelovanje djeteta u </a:t>
            </a:r>
            <a:r>
              <a:rPr lang="hr-HR" dirty="0" err="1">
                <a:latin typeface="Bookman Old Style" panose="02050604050505020204" pitchFamily="18" charset="0"/>
              </a:rPr>
              <a:t>izvanučioničkoj</a:t>
            </a:r>
            <a:r>
              <a:rPr lang="hr-HR" dirty="0">
                <a:latin typeface="Bookman Old Style" panose="02050604050505020204" pitchFamily="18" charset="0"/>
              </a:rPr>
              <a:t> nastavi </a:t>
            </a:r>
            <a:r>
              <a:rPr lang="hr-HR" b="1" i="1" u="sng" dirty="0">
                <a:latin typeface="Bookman Old Style" panose="02050604050505020204" pitchFamily="18" charset="0"/>
              </a:rPr>
              <a:t>najmanje sedam dana prije </a:t>
            </a:r>
            <a:r>
              <a:rPr lang="hr-HR" dirty="0">
                <a:latin typeface="Bookman Old Style" panose="02050604050505020204" pitchFamily="18" charset="0"/>
              </a:rPr>
              <a:t>njezina izvođenja.</a:t>
            </a:r>
          </a:p>
          <a:p>
            <a:pPr lvl="1" algn="just"/>
            <a:r>
              <a:rPr lang="hr-HR" dirty="0">
                <a:latin typeface="Bookman Old Style" panose="02050604050505020204" pitchFamily="18" charset="0"/>
              </a:rPr>
              <a:t>Za posjet ili sudjelovanje u kulturnim i sportskim manifestacijama i događajima… potrebno je zatražiti pisanu suglasnost roditelja </a:t>
            </a:r>
            <a:r>
              <a:rPr lang="hr-HR" b="1" i="1" u="sng" dirty="0">
                <a:latin typeface="Bookman Old Style" panose="02050604050505020204" pitchFamily="18" charset="0"/>
              </a:rPr>
              <a:t>tri dana prije </a:t>
            </a:r>
            <a:r>
              <a:rPr lang="hr-HR" dirty="0">
                <a:latin typeface="Bookman Old Style" panose="02050604050505020204" pitchFamily="18" charset="0"/>
              </a:rPr>
              <a:t>njegova izvođenja</a:t>
            </a:r>
          </a:p>
        </p:txBody>
      </p:sp>
    </p:spTree>
    <p:extLst>
      <p:ext uri="{BB962C8B-B14F-4D97-AF65-F5344CB8AC3E}">
        <p14:creationId xmlns:p14="http://schemas.microsoft.com/office/powerpoint/2010/main" val="2487139940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77F1C1B-75CC-4351-7053-3E39A3F48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r-HR" sz="3600" dirty="0"/>
              <a:t>Pravilnik o izvođenju izleta, ekskurzija i drugih odgojno-obrazovnih aktivnosti izvan škole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6F23A99F-D99B-BE19-1B81-BB055F638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40876"/>
            <a:ext cx="5600308" cy="4236086"/>
          </a:xfrm>
        </p:spPr>
        <p:txBody>
          <a:bodyPr>
            <a:normAutofit fontScale="92500" lnSpcReduction="20000"/>
          </a:bodyPr>
          <a:lstStyle/>
          <a:p>
            <a:r>
              <a:rPr lang="nn-NO" b="1" dirty="0">
                <a:latin typeface="Bookman Old Style" panose="02050604050505020204" pitchFamily="18" charset="0"/>
              </a:rPr>
              <a:t>Trajanje izvanučioničke nastave i mjesto ostvarivanja</a:t>
            </a:r>
            <a:endParaRPr lang="hr-HR" b="1" dirty="0">
              <a:latin typeface="Bookman Old Style" panose="02050604050505020204" pitchFamily="18" charset="0"/>
            </a:endParaRPr>
          </a:p>
          <a:p>
            <a:pPr lvl="1"/>
            <a:r>
              <a:rPr lang="hr-HR" dirty="0" err="1">
                <a:latin typeface="Bookman Old Style" panose="02050604050505020204" pitchFamily="18" charset="0"/>
              </a:rPr>
              <a:t>Izvanučionička</a:t>
            </a:r>
            <a:r>
              <a:rPr lang="hr-HR" dirty="0">
                <a:latin typeface="Bookman Old Style" panose="02050604050505020204" pitchFamily="18" charset="0"/>
              </a:rPr>
              <a:t> nastava može biti </a:t>
            </a:r>
            <a:r>
              <a:rPr lang="hr-HR" i="1" u="sng" dirty="0">
                <a:latin typeface="Bookman Old Style" panose="02050604050505020204" pitchFamily="18" charset="0"/>
              </a:rPr>
              <a:t>poludnevna, dnevna ili višednevna</a:t>
            </a:r>
          </a:p>
          <a:p>
            <a:pPr lvl="1"/>
            <a:r>
              <a:rPr lang="hr-HR" dirty="0" err="1">
                <a:latin typeface="Bookman Old Style" panose="02050604050505020204" pitchFamily="18" charset="0"/>
              </a:rPr>
              <a:t>Izvanučionička</a:t>
            </a:r>
            <a:r>
              <a:rPr lang="hr-HR" dirty="0">
                <a:latin typeface="Bookman Old Style" panose="02050604050505020204" pitchFamily="18" charset="0"/>
              </a:rPr>
              <a:t> nastava za učenike osnovne škole organizira se na području Republike Hrvatske.</a:t>
            </a:r>
          </a:p>
          <a:p>
            <a:pPr lvl="1"/>
            <a:r>
              <a:rPr lang="hr-HR" dirty="0">
                <a:latin typeface="Bookman Old Style" panose="02050604050505020204" pitchFamily="18" charset="0"/>
              </a:rPr>
              <a:t>U pravilu se ostvaruje u nastavne dane.</a:t>
            </a:r>
          </a:p>
          <a:p>
            <a:pPr lvl="1"/>
            <a:r>
              <a:rPr lang="hr-HR" dirty="0">
                <a:latin typeface="Bookman Old Style" panose="02050604050505020204" pitchFamily="18" charset="0"/>
              </a:rPr>
              <a:t>Za učenike od trećega razreda osnovne škole do završnoga razreda srednje škole može se organizirati i cjelodnevna ili višednevna </a:t>
            </a:r>
            <a:r>
              <a:rPr lang="hr-HR" dirty="0" err="1">
                <a:latin typeface="Bookman Old Style" panose="02050604050505020204" pitchFamily="18" charset="0"/>
              </a:rPr>
              <a:t>izvanučionička</a:t>
            </a:r>
            <a:r>
              <a:rPr lang="hr-HR" dirty="0">
                <a:latin typeface="Bookman Old Style" panose="02050604050505020204" pitchFamily="18" charset="0"/>
              </a:rPr>
              <a:t> nastava</a:t>
            </a:r>
          </a:p>
          <a:p>
            <a:pPr lvl="1"/>
            <a:r>
              <a:rPr lang="hr-HR" dirty="0">
                <a:latin typeface="Bookman Old Style" panose="02050604050505020204" pitchFamily="18" charset="0"/>
              </a:rPr>
              <a:t>Višednevna </a:t>
            </a:r>
            <a:r>
              <a:rPr lang="hr-HR" dirty="0" err="1">
                <a:latin typeface="Bookman Old Style" panose="02050604050505020204" pitchFamily="18" charset="0"/>
              </a:rPr>
              <a:t>izvanučionička</a:t>
            </a:r>
            <a:r>
              <a:rPr lang="hr-HR" dirty="0">
                <a:latin typeface="Bookman Old Style" panose="02050604050505020204" pitchFamily="18" charset="0"/>
              </a:rPr>
              <a:t> nastava može za učenike osnovne škole trajati </a:t>
            </a:r>
            <a:r>
              <a:rPr lang="hr-HR" b="1" dirty="0">
                <a:latin typeface="Bookman Old Style" panose="02050604050505020204" pitchFamily="18" charset="0"/>
              </a:rPr>
              <a:t>do pet nastavnih dana</a:t>
            </a:r>
            <a:r>
              <a:rPr lang="hr-HR" dirty="0">
                <a:latin typeface="Bookman Old Style" panose="02050604050505020204" pitchFamily="18" charset="0"/>
              </a:rPr>
              <a:t>, a za učenike srednje škole do sedam nastavnih dana.</a:t>
            </a:r>
          </a:p>
          <a:p>
            <a:pPr marL="457200" lvl="1" indent="0">
              <a:buNone/>
            </a:pPr>
            <a:endParaRPr lang="hr-HR" dirty="0">
              <a:latin typeface="Bookman Old Style" panose="02050604050505020204" pitchFamily="18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618BF43C-84CF-3D49-7939-0FC3BC5F498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3775" y="2438400"/>
            <a:ext cx="5504942" cy="361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36841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77F1C1B-75CC-4351-7053-3E39A3F48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r-HR" sz="3600" dirty="0"/>
              <a:t>Pravilnik o izvođenju izleta, ekskurzija i drugih odgojno-obrazovnih aktivnosti izvan škole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6F23A99F-D99B-BE19-1B81-BB055F638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940876"/>
            <a:ext cx="10587087" cy="4236086"/>
          </a:xfrm>
        </p:spPr>
        <p:txBody>
          <a:bodyPr>
            <a:normAutofit fontScale="92500" lnSpcReduction="10000"/>
          </a:bodyPr>
          <a:lstStyle/>
          <a:p>
            <a:r>
              <a:rPr lang="hr-HR" b="1" dirty="0">
                <a:latin typeface="Bookman Old Style" panose="02050604050505020204" pitchFamily="18" charset="0"/>
              </a:rPr>
              <a:t>Planiranje i realizacija</a:t>
            </a:r>
          </a:p>
          <a:p>
            <a:pPr lvl="1"/>
            <a:r>
              <a:rPr lang="hr-HR" dirty="0">
                <a:latin typeface="Bookman Old Style" panose="02050604050505020204" pitchFamily="18" charset="0"/>
              </a:rPr>
              <a:t>Za realizaciju svih oblika </a:t>
            </a:r>
            <a:r>
              <a:rPr lang="hr-HR" dirty="0" err="1">
                <a:latin typeface="Bookman Old Style" panose="02050604050505020204" pitchFamily="18" charset="0"/>
              </a:rPr>
              <a:t>izvanučioničke</a:t>
            </a:r>
            <a:r>
              <a:rPr lang="hr-HR" dirty="0">
                <a:latin typeface="Bookman Old Style" panose="02050604050505020204" pitchFamily="18" charset="0"/>
              </a:rPr>
              <a:t> nastave potrebna je </a:t>
            </a:r>
            <a:r>
              <a:rPr lang="hr-HR" b="1" i="1" u="sng" dirty="0">
                <a:latin typeface="Bookman Old Style" panose="02050604050505020204" pitchFamily="18" charset="0"/>
              </a:rPr>
              <a:t>pisana suglasnost dvije trećine roditelja</a:t>
            </a:r>
            <a:r>
              <a:rPr lang="hr-HR" dirty="0">
                <a:latin typeface="Bookman Old Style" panose="02050604050505020204" pitchFamily="18" charset="0"/>
              </a:rPr>
              <a:t> učenika razrednoga odjela i/ili odgojno-obrazovne skupine.</a:t>
            </a:r>
          </a:p>
          <a:p>
            <a:pPr lvl="1"/>
            <a:r>
              <a:rPr lang="hr-HR" dirty="0" err="1">
                <a:latin typeface="Bookman Old Style" panose="02050604050505020204" pitchFamily="18" charset="0"/>
              </a:rPr>
              <a:t>Izvanučioničku</a:t>
            </a:r>
            <a:r>
              <a:rPr lang="hr-HR" dirty="0">
                <a:latin typeface="Bookman Old Style" panose="02050604050505020204" pitchFamily="18" charset="0"/>
              </a:rPr>
              <a:t> nastavu u pravilu planira i organizira razrednik u skladu s propisima </a:t>
            </a:r>
          </a:p>
          <a:p>
            <a:pPr lvl="1"/>
            <a:r>
              <a:rPr lang="hr-HR" dirty="0">
                <a:latin typeface="Bookman Old Style" panose="02050604050505020204" pitchFamily="18" charset="0"/>
              </a:rPr>
              <a:t>Učitelj ili stručnih suradnik koji planira, dogovara i organizira </a:t>
            </a:r>
            <a:r>
              <a:rPr lang="hr-HR" dirty="0" err="1">
                <a:latin typeface="Bookman Old Style" panose="02050604050505020204" pitchFamily="18" charset="0"/>
              </a:rPr>
              <a:t>izvanučioničku</a:t>
            </a:r>
            <a:r>
              <a:rPr lang="hr-HR" dirty="0">
                <a:latin typeface="Bookman Old Style" panose="02050604050505020204" pitchFamily="18" charset="0"/>
              </a:rPr>
              <a:t> nastavu imenuje se </a:t>
            </a:r>
            <a:r>
              <a:rPr lang="hr-HR" b="1" u="sng" dirty="0">
                <a:latin typeface="Bookman Old Style" panose="02050604050505020204" pitchFamily="18" charset="0"/>
              </a:rPr>
              <a:t>učiteljem voditeljem</a:t>
            </a:r>
            <a:r>
              <a:rPr lang="hr-HR" dirty="0">
                <a:latin typeface="Bookman Old Style" panose="02050604050505020204" pitchFamily="18" charset="0"/>
              </a:rPr>
              <a:t>, a drugi učitelji ili stručni suradnici u pratnji imenuju se </a:t>
            </a:r>
            <a:r>
              <a:rPr lang="hr-HR" b="1" u="sng" dirty="0">
                <a:latin typeface="Bookman Old Style" panose="02050604050505020204" pitchFamily="18" charset="0"/>
              </a:rPr>
              <a:t>učiteljima pratiteljima</a:t>
            </a:r>
            <a:r>
              <a:rPr lang="hr-HR" dirty="0">
                <a:latin typeface="Bookman Old Style" panose="02050604050505020204" pitchFamily="18" charset="0"/>
              </a:rPr>
              <a:t>.</a:t>
            </a:r>
          </a:p>
          <a:p>
            <a:pPr lvl="1"/>
            <a:r>
              <a:rPr lang="hr-HR" dirty="0">
                <a:latin typeface="Bookman Old Style" panose="02050604050505020204" pitchFamily="18" charset="0"/>
              </a:rPr>
              <a:t>Učitelj pratitelj mora biti član razrednog vijeća razreda za koji se organizira </a:t>
            </a:r>
            <a:r>
              <a:rPr lang="hr-HR" dirty="0" err="1">
                <a:latin typeface="Bookman Old Style" panose="02050604050505020204" pitchFamily="18" charset="0"/>
              </a:rPr>
              <a:t>izvanučionička</a:t>
            </a:r>
            <a:r>
              <a:rPr lang="hr-HR" dirty="0">
                <a:latin typeface="Bookman Old Style" panose="02050604050505020204" pitchFamily="18" charset="0"/>
              </a:rPr>
              <a:t> nastava ili stručni suradnik školske ustanove</a:t>
            </a:r>
          </a:p>
          <a:p>
            <a:pPr lvl="1"/>
            <a:r>
              <a:rPr lang="hr-HR" dirty="0">
                <a:latin typeface="Bookman Old Style" panose="02050604050505020204" pitchFamily="18" charset="0"/>
              </a:rPr>
              <a:t>Za svaki oblik </a:t>
            </a:r>
            <a:r>
              <a:rPr lang="hr-HR" dirty="0" err="1">
                <a:latin typeface="Bookman Old Style" panose="02050604050505020204" pitchFamily="18" charset="0"/>
              </a:rPr>
              <a:t>izvanučioničke</a:t>
            </a:r>
            <a:r>
              <a:rPr lang="hr-HR" dirty="0">
                <a:latin typeface="Bookman Old Style" panose="02050604050505020204" pitchFamily="18" charset="0"/>
              </a:rPr>
              <a:t> nastave učitelj voditelj izrađuje izvedbeni plan i program s odgojno-obrazovnim ciljevima, ishodima učenja, tijekom aktivnosti te načinima praćenja i vrednovanja ostvarenih ciljeva i ishoda.</a:t>
            </a:r>
          </a:p>
          <a:p>
            <a:pPr lvl="1"/>
            <a:r>
              <a:rPr lang="hr-HR" dirty="0">
                <a:latin typeface="Bookman Old Style" panose="02050604050505020204" pitchFamily="18" charset="0"/>
              </a:rPr>
              <a:t>Za ostvarivanje </a:t>
            </a:r>
            <a:r>
              <a:rPr lang="hr-HR" dirty="0" err="1">
                <a:latin typeface="Bookman Old Style" panose="02050604050505020204" pitchFamily="18" charset="0"/>
              </a:rPr>
              <a:t>izvanučioničke</a:t>
            </a:r>
            <a:r>
              <a:rPr lang="hr-HR" dirty="0">
                <a:latin typeface="Bookman Old Style" panose="02050604050505020204" pitchFamily="18" charset="0"/>
              </a:rPr>
              <a:t> nastave odgovorni su </a:t>
            </a:r>
            <a:r>
              <a:rPr lang="hr-HR" i="1" u="sng" dirty="0">
                <a:latin typeface="Bookman Old Style" panose="02050604050505020204" pitchFamily="18" charset="0"/>
              </a:rPr>
              <a:t>učitelj voditelj, učitelj pratitelj i ravnatelj školske ustanove.</a:t>
            </a:r>
          </a:p>
        </p:txBody>
      </p:sp>
    </p:spTree>
    <p:extLst>
      <p:ext uri="{BB962C8B-B14F-4D97-AF65-F5344CB8AC3E}">
        <p14:creationId xmlns:p14="http://schemas.microsoft.com/office/powerpoint/2010/main" val="3823176744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77F1C1B-75CC-4351-7053-3E39A3F48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r-HR" sz="3600" dirty="0"/>
              <a:t>Pravilnik o izvođenju izleta, ekskurzija i drugih odgojno-obrazovnih aktivnosti izvan škole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6F23A99F-D99B-BE19-1B81-BB055F638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940876"/>
            <a:ext cx="10587087" cy="4236086"/>
          </a:xfrm>
        </p:spPr>
        <p:txBody>
          <a:bodyPr>
            <a:normAutofit/>
          </a:bodyPr>
          <a:lstStyle/>
          <a:p>
            <a:r>
              <a:rPr lang="hr-HR" b="1" dirty="0">
                <a:latin typeface="Bookman Old Style" panose="02050604050505020204" pitchFamily="18" charset="0"/>
              </a:rPr>
              <a:t>Planiranje i realizacija</a:t>
            </a:r>
          </a:p>
          <a:p>
            <a:pPr lvl="1"/>
            <a:r>
              <a:rPr lang="hr-HR" dirty="0">
                <a:latin typeface="Bookman Old Style" panose="02050604050505020204" pitchFamily="18" charset="0"/>
              </a:rPr>
              <a:t>Školska ustanova može organizirati poludnevni ili jednodnevni školski izlet i terensku nastavu samostalno ili uz angažiranje davatelja usluga</a:t>
            </a:r>
          </a:p>
          <a:p>
            <a:pPr lvl="1"/>
            <a:r>
              <a:rPr lang="hr-HR" dirty="0">
                <a:latin typeface="Bookman Old Style" panose="02050604050505020204" pitchFamily="18" charset="0"/>
              </a:rPr>
              <a:t>U slučaju da školska ustanova angažira davatelja usluga za realizaciju usluga iz stavka 3. ovoga članka, ponude za </a:t>
            </a:r>
            <a:r>
              <a:rPr lang="hr-HR" dirty="0" err="1">
                <a:latin typeface="Bookman Old Style" panose="02050604050505020204" pitchFamily="18" charset="0"/>
              </a:rPr>
              <a:t>izvanučioničku</a:t>
            </a:r>
            <a:r>
              <a:rPr lang="hr-HR" dirty="0">
                <a:latin typeface="Bookman Old Style" panose="02050604050505020204" pitchFamily="18" charset="0"/>
              </a:rPr>
              <a:t> nastavu iz ovoga stavka prikuplja učitelj voditelj i učitelj/i pratitelj/i, a mogu ih prikupiti i roditelji učenika i/ili učenici. </a:t>
            </a:r>
          </a:p>
          <a:p>
            <a:pPr lvl="1"/>
            <a:r>
              <a:rPr lang="hr-HR" dirty="0">
                <a:latin typeface="Bookman Old Style" panose="02050604050505020204" pitchFamily="18" charset="0"/>
              </a:rPr>
              <a:t>Učitelj voditelj i učitelj/i pratitelj/i te ravnatelj školske ustanove odabrat će najmanje </a:t>
            </a:r>
            <a:r>
              <a:rPr lang="hr-HR" b="1" u="sng" dirty="0">
                <a:latin typeface="Bookman Old Style" panose="02050604050505020204" pitchFamily="18" charset="0"/>
              </a:rPr>
              <a:t>tri ponude </a:t>
            </a:r>
            <a:r>
              <a:rPr lang="hr-HR" dirty="0">
                <a:latin typeface="Bookman Old Style" panose="02050604050505020204" pitchFamily="18" charset="0"/>
              </a:rPr>
              <a:t>koje ispunjavaju tražene uvjete i </a:t>
            </a:r>
            <a:r>
              <a:rPr lang="hr-HR" i="1" u="sng" dirty="0">
                <a:latin typeface="Bookman Old Style" panose="02050604050505020204" pitchFamily="18" charset="0"/>
              </a:rPr>
              <a:t>predstaviti ih na roditeljskome sastanku </a:t>
            </a:r>
            <a:r>
              <a:rPr lang="hr-HR" dirty="0">
                <a:latin typeface="Bookman Old Style" panose="02050604050505020204" pitchFamily="18" charset="0"/>
              </a:rPr>
              <a:t>svih roditelja učenika za koje se organizira </a:t>
            </a:r>
            <a:r>
              <a:rPr lang="hr-HR" dirty="0" err="1">
                <a:latin typeface="Bookman Old Style" panose="02050604050505020204" pitchFamily="18" charset="0"/>
              </a:rPr>
              <a:t>izvanučionička</a:t>
            </a:r>
            <a:r>
              <a:rPr lang="hr-HR" dirty="0">
                <a:latin typeface="Bookman Old Style" panose="02050604050505020204" pitchFamily="18" charset="0"/>
              </a:rPr>
              <a:t> nastava, </a:t>
            </a:r>
            <a:r>
              <a:rPr lang="hr-HR" b="1" dirty="0">
                <a:latin typeface="Bookman Old Style" panose="02050604050505020204" pitchFamily="18" charset="0"/>
              </a:rPr>
              <a:t>najkasnije 30 dana prije realizacije.</a:t>
            </a:r>
          </a:p>
          <a:p>
            <a:pPr lvl="1"/>
            <a:r>
              <a:rPr lang="hr-HR" dirty="0">
                <a:latin typeface="Bookman Old Style" panose="02050604050505020204" pitchFamily="18" charset="0"/>
              </a:rPr>
              <a:t>Odluku o odabiru ponude donose roditelji i učitelj voditelj i učitelj/i pratitelj/i te ravnatelj školske ustanove većinom glasova nazočnih. Odluka roditelja je konačna.</a:t>
            </a:r>
          </a:p>
        </p:txBody>
      </p:sp>
    </p:spTree>
    <p:extLst>
      <p:ext uri="{BB962C8B-B14F-4D97-AF65-F5344CB8AC3E}">
        <p14:creationId xmlns:p14="http://schemas.microsoft.com/office/powerpoint/2010/main" val="563073246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8">
            <a:extLst>
              <a:ext uri="{FF2B5EF4-FFF2-40B4-BE49-F238E27FC236}">
                <a16:creationId xmlns:a16="http://schemas.microsoft.com/office/drawing/2014/main" id="{93366BB0-BF67-4519-BA41-2F0021F5E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77F1C1B-75CC-4351-7053-3E39A3F48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85799"/>
            <a:ext cx="5257800" cy="267476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kern="120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rPr>
              <a:t>Pravilnik o izvođenju izleta, ekskurzija i drugih odgojno-obrazovnih aktivnosti izvan škole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6F23A99F-D99B-BE19-1B81-BB055F638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3599357"/>
            <a:ext cx="5257800" cy="266166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700" b="1"/>
              <a:t>Planiranje i realizacija</a:t>
            </a:r>
          </a:p>
          <a:p>
            <a:pPr lvl="1">
              <a:lnSpc>
                <a:spcPct val="100000"/>
              </a:lnSpc>
            </a:pPr>
            <a:r>
              <a:rPr lang="en-US" sz="1700"/>
              <a:t>Za višednevnu izvanučioničku nastavu školska ustanova mora angažirati davatelja usluga…</a:t>
            </a:r>
          </a:p>
          <a:p>
            <a:pPr lvl="1">
              <a:lnSpc>
                <a:spcPct val="100000"/>
              </a:lnSpc>
            </a:pPr>
            <a:r>
              <a:rPr lang="en-US" sz="1700"/>
              <a:t>Za višednevnu izvanučioničku nastavu školska ustanova obvezno </a:t>
            </a:r>
            <a:r>
              <a:rPr lang="en-US" sz="1700" b="1"/>
              <a:t>objavljuje javni poziv za ponude</a:t>
            </a:r>
            <a:r>
              <a:rPr lang="en-US" sz="1700"/>
              <a:t> na naslovnoj internetskoj stranici školske ustanove u izborniku pod nazivom ponude.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7F42F941-2365-7BC6-39F5-2EEC97F328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896"/>
          <a:stretch/>
        </p:blipFill>
        <p:spPr>
          <a:xfrm>
            <a:off x="594068" y="596644"/>
            <a:ext cx="4990587" cy="5664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056234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4EE4EF19-74D6-36BB-0CEE-B7D22B6F7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5774"/>
          </a:xfrm>
        </p:spPr>
        <p:txBody>
          <a:bodyPr>
            <a:normAutofit/>
          </a:bodyPr>
          <a:lstStyle/>
          <a:p>
            <a:r>
              <a:rPr lang="hr-HR" sz="5400" dirty="0"/>
              <a:t>Kućni red</a:t>
            </a:r>
            <a:endParaRPr lang="hr-HR" dirty="0"/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A8AD4F80-CE5A-A81C-BCB9-CE888C8E4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74276"/>
            <a:ext cx="5181600" cy="46026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1400" b="1" dirty="0">
                <a:latin typeface="Bookman Old Style" panose="02050604050505020204" pitchFamily="18" charset="0"/>
              </a:rPr>
              <a:t>3. Pravila i obveze ponašanja u školi</a:t>
            </a:r>
          </a:p>
          <a:p>
            <a:r>
              <a:rPr lang="hr-HR" sz="1400" dirty="0">
                <a:latin typeface="Bookman Old Style" panose="02050604050505020204" pitchFamily="18" charset="0"/>
              </a:rPr>
              <a:t>Svaki je učitelj u obvezi upisati u e-dnevnik onog učenika koji krši Kućni red škole te kraj upisa obrazložiti navedeno. Pod kršenjem Kućnog reda od strane učenika podrazumijeva se:</a:t>
            </a:r>
          </a:p>
          <a:p>
            <a:pPr lvl="1"/>
            <a:r>
              <a:rPr lang="hr-HR" sz="1400" u="sng" dirty="0">
                <a:latin typeface="Bookman Old Style" panose="02050604050505020204" pitchFamily="18" charset="0"/>
              </a:rPr>
              <a:t>ometanje</a:t>
            </a:r>
            <a:r>
              <a:rPr lang="hr-HR" sz="1400" dirty="0">
                <a:latin typeface="Bookman Old Style" panose="02050604050505020204" pitchFamily="18" charset="0"/>
              </a:rPr>
              <a:t> ostalih učenika u praćenju nastave, </a:t>
            </a:r>
          </a:p>
          <a:p>
            <a:pPr lvl="1"/>
            <a:r>
              <a:rPr lang="hr-HR" sz="1400" u="sng" dirty="0">
                <a:latin typeface="Bookman Old Style" panose="02050604050505020204" pitchFamily="18" charset="0"/>
              </a:rPr>
              <a:t>psovanje</a:t>
            </a:r>
            <a:r>
              <a:rPr lang="hr-HR" sz="1400" dirty="0">
                <a:latin typeface="Bookman Old Style" panose="02050604050505020204" pitchFamily="18" charset="0"/>
              </a:rPr>
              <a:t> ili korištenje vulgarizama pod nastavnim satom ili na hodniku škole, </a:t>
            </a:r>
          </a:p>
          <a:p>
            <a:pPr lvl="1"/>
            <a:r>
              <a:rPr lang="hr-HR" sz="1400" u="sng" dirty="0">
                <a:latin typeface="Bookman Old Style" panose="02050604050505020204" pitchFamily="18" charset="0"/>
              </a:rPr>
              <a:t>usmeno ili pisano </a:t>
            </a:r>
            <a:r>
              <a:rPr lang="hr-HR" sz="1400" b="1" u="sng" dirty="0">
                <a:latin typeface="Bookman Old Style" panose="02050604050505020204" pitchFamily="18" charset="0"/>
              </a:rPr>
              <a:t>vrijeđanje</a:t>
            </a:r>
            <a:r>
              <a:rPr lang="hr-HR" sz="1400" u="sng" dirty="0">
                <a:latin typeface="Bookman Old Style" panose="02050604050505020204" pitchFamily="18" charset="0"/>
              </a:rPr>
              <a:t> </a:t>
            </a:r>
            <a:r>
              <a:rPr lang="hr-HR" sz="1400" dirty="0">
                <a:latin typeface="Bookman Old Style" panose="02050604050505020204" pitchFamily="18" charset="0"/>
              </a:rPr>
              <a:t>te pogrdno nazivanje i omalovažavanje učenika i radnika škole, </a:t>
            </a:r>
          </a:p>
          <a:p>
            <a:pPr lvl="1"/>
            <a:r>
              <a:rPr lang="hr-HR" sz="1400" b="1" dirty="0">
                <a:latin typeface="Bookman Old Style" panose="02050604050505020204" pitchFamily="18" charset="0"/>
              </a:rPr>
              <a:t>ometanje</a:t>
            </a:r>
            <a:r>
              <a:rPr lang="hr-HR" sz="1400" dirty="0">
                <a:latin typeface="Bookman Old Style" panose="02050604050505020204" pitchFamily="18" charset="0"/>
              </a:rPr>
              <a:t> učitelja u vrijeme </a:t>
            </a:r>
            <a:r>
              <a:rPr lang="hr-HR" sz="1400" b="1" dirty="0">
                <a:latin typeface="Bookman Old Style" panose="02050604050505020204" pitchFamily="18" charset="0"/>
              </a:rPr>
              <a:t>održavanja nastave</a:t>
            </a:r>
            <a:r>
              <a:rPr lang="hr-HR" sz="1400" dirty="0">
                <a:latin typeface="Bookman Old Style" panose="02050604050505020204" pitchFamily="18" charset="0"/>
              </a:rPr>
              <a:t>, </a:t>
            </a:r>
          </a:p>
          <a:p>
            <a:pPr lvl="1"/>
            <a:r>
              <a:rPr lang="hr-HR" sz="1400" dirty="0">
                <a:latin typeface="Bookman Old Style" panose="02050604050505020204" pitchFamily="18" charset="0"/>
              </a:rPr>
              <a:t>svjesno </a:t>
            </a:r>
            <a:r>
              <a:rPr lang="hr-HR" sz="1400" u="sng" dirty="0">
                <a:latin typeface="Bookman Old Style" panose="02050604050505020204" pitchFamily="18" charset="0"/>
              </a:rPr>
              <a:t>odbijanje izvršavanja nastavnih zadaća </a:t>
            </a:r>
            <a:r>
              <a:rPr lang="hr-HR" sz="1400" dirty="0">
                <a:latin typeface="Bookman Old Style" panose="02050604050505020204" pitchFamily="18" charset="0"/>
              </a:rPr>
              <a:t>koje je učitelj predvidio na nastavnome satu, </a:t>
            </a:r>
          </a:p>
          <a:p>
            <a:pPr lvl="1"/>
            <a:r>
              <a:rPr lang="hr-HR" sz="1400" b="1" dirty="0">
                <a:latin typeface="Bookman Old Style" panose="02050604050505020204" pitchFamily="18" charset="0"/>
              </a:rPr>
              <a:t>oštećivanje i uništavanje školske imovine</a:t>
            </a:r>
            <a:r>
              <a:rPr lang="hr-HR" sz="1400" dirty="0">
                <a:latin typeface="Bookman Old Style" panose="02050604050505020204" pitchFamily="18" charset="0"/>
              </a:rPr>
              <a:t>, imovine učenika i radnika škole te svoje imovine, </a:t>
            </a: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D2C52073-8737-B8CD-7235-C41B4BA0F6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74276"/>
            <a:ext cx="5181600" cy="4602686"/>
          </a:xfrm>
        </p:spPr>
        <p:txBody>
          <a:bodyPr>
            <a:normAutofit fontScale="70000" lnSpcReduction="20000"/>
          </a:bodyPr>
          <a:lstStyle/>
          <a:p>
            <a:r>
              <a:rPr lang="hr-HR" b="1" dirty="0">
                <a:latin typeface="Bookman Old Style" panose="02050604050505020204" pitchFamily="18" charset="0"/>
              </a:rPr>
              <a:t>uporaba mobilnih telefona</a:t>
            </a:r>
            <a:r>
              <a:rPr lang="hr-HR" dirty="0">
                <a:latin typeface="Bookman Old Style" panose="02050604050505020204" pitchFamily="18" charset="0"/>
              </a:rPr>
              <a:t>, foto-aparata, MP3 i MP4 uređaja, tableta i ostalih sredstava u prostoru škole čija uporaba nije predviđena nastavnim planom i programom i koje učenici u školu donose samoinicijativno, </a:t>
            </a:r>
          </a:p>
          <a:p>
            <a:r>
              <a:rPr lang="hr-HR" b="1" dirty="0">
                <a:latin typeface="Bookman Old Style" panose="02050604050505020204" pitchFamily="18" charset="0"/>
              </a:rPr>
              <a:t>pušenje i konzumiranje alkohola u prostoru škole </a:t>
            </a:r>
            <a:r>
              <a:rPr lang="hr-HR" dirty="0">
                <a:latin typeface="Bookman Old Style" panose="02050604050505020204" pitchFamily="18" charset="0"/>
              </a:rPr>
              <a:t>(unutarnjem i vanjskom), </a:t>
            </a:r>
          </a:p>
          <a:p>
            <a:r>
              <a:rPr lang="hr-HR" b="1" dirty="0">
                <a:latin typeface="Bookman Old Style" panose="02050604050505020204" pitchFamily="18" charset="0"/>
              </a:rPr>
              <a:t>kašnjenje</a:t>
            </a:r>
            <a:r>
              <a:rPr lang="hr-HR" dirty="0">
                <a:latin typeface="Bookman Old Style" panose="02050604050505020204" pitchFamily="18" charset="0"/>
              </a:rPr>
              <a:t> na nastavu, </a:t>
            </a:r>
          </a:p>
          <a:p>
            <a:r>
              <a:rPr lang="hr-HR" b="1" dirty="0">
                <a:latin typeface="Bookman Old Style" panose="02050604050505020204" pitchFamily="18" charset="0"/>
              </a:rPr>
              <a:t>neprimjereno odijevanje</a:t>
            </a:r>
            <a:r>
              <a:rPr lang="hr-HR" dirty="0">
                <a:latin typeface="Bookman Old Style" panose="02050604050505020204" pitchFamily="18" charset="0"/>
              </a:rPr>
              <a:t>, </a:t>
            </a:r>
          </a:p>
          <a:p>
            <a:r>
              <a:rPr lang="hr-HR" u="sng" dirty="0">
                <a:latin typeface="Bookman Old Style" panose="02050604050505020204" pitchFamily="18" charset="0"/>
              </a:rPr>
              <a:t>korištenje žvakaćih guma </a:t>
            </a:r>
            <a:r>
              <a:rPr lang="hr-HR" dirty="0">
                <a:latin typeface="Bookman Old Style" panose="02050604050505020204" pitchFamily="18" charset="0"/>
              </a:rPr>
              <a:t>pod nastavnim satom, </a:t>
            </a:r>
          </a:p>
          <a:p>
            <a:r>
              <a:rPr lang="hr-HR" u="sng" dirty="0">
                <a:latin typeface="Bookman Old Style" panose="02050604050505020204" pitchFamily="18" charset="0"/>
              </a:rPr>
              <a:t>dovođenje u opasnost </a:t>
            </a:r>
            <a:r>
              <a:rPr lang="hr-HR" dirty="0">
                <a:latin typeface="Bookman Old Style" panose="02050604050505020204" pitchFamily="18" charset="0"/>
              </a:rPr>
              <a:t>sigurnosti suučenika i radnika škole, </a:t>
            </a:r>
          </a:p>
          <a:p>
            <a:r>
              <a:rPr lang="hr-HR" b="1" dirty="0">
                <a:latin typeface="Bookman Old Style" panose="02050604050505020204" pitchFamily="18" charset="0"/>
              </a:rPr>
              <a:t>verbalni ili tjelesni napad </a:t>
            </a:r>
            <a:r>
              <a:rPr lang="hr-HR" dirty="0">
                <a:latin typeface="Bookman Old Style" panose="02050604050505020204" pitchFamily="18" charset="0"/>
              </a:rPr>
              <a:t>na suučenike ili radnike škole,</a:t>
            </a:r>
          </a:p>
          <a:p>
            <a:r>
              <a:rPr lang="hr-HR" b="1" dirty="0">
                <a:latin typeface="Bookman Old Style" panose="02050604050505020204" pitchFamily="18" charset="0"/>
              </a:rPr>
              <a:t>prijetnje</a:t>
            </a:r>
            <a:r>
              <a:rPr lang="hr-HR" dirty="0">
                <a:latin typeface="Bookman Old Style" panose="02050604050505020204" pitchFamily="18" charset="0"/>
              </a:rPr>
              <a:t> suučenicima ili radnicima škole, </a:t>
            </a:r>
          </a:p>
          <a:p>
            <a:r>
              <a:rPr lang="hr-HR" dirty="0">
                <a:latin typeface="Bookman Old Style" panose="02050604050505020204" pitchFamily="18" charset="0"/>
              </a:rPr>
              <a:t>svi ostali oblici neprimjerenoga i nedoličnoga ponašanja.</a:t>
            </a:r>
          </a:p>
        </p:txBody>
      </p:sp>
    </p:spTree>
    <p:extLst>
      <p:ext uri="{BB962C8B-B14F-4D97-AF65-F5344CB8AC3E}">
        <p14:creationId xmlns:p14="http://schemas.microsoft.com/office/powerpoint/2010/main" val="391376152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77F1C1B-75CC-4351-7053-3E39A3F48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r-HR" sz="3600" dirty="0"/>
              <a:t>Pravilnik o izvođenju izleta, ekskurzija i drugih odgojno-obrazovnih aktivnosti izvan škole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6F23A99F-D99B-BE19-1B81-BB055F638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940876"/>
            <a:ext cx="10587087" cy="4236086"/>
          </a:xfrm>
        </p:spPr>
        <p:txBody>
          <a:bodyPr>
            <a:normAutofit/>
          </a:bodyPr>
          <a:lstStyle/>
          <a:p>
            <a:r>
              <a:rPr lang="hr-HR" b="1" dirty="0">
                <a:latin typeface="Bookman Old Style" panose="02050604050505020204" pitchFamily="18" charset="0"/>
              </a:rPr>
              <a:t>Javni poziv za ponude</a:t>
            </a:r>
          </a:p>
          <a:p>
            <a:pPr lvl="1"/>
            <a:r>
              <a:rPr lang="hr-HR" dirty="0">
                <a:latin typeface="Bookman Old Style" panose="02050604050505020204" pitchFamily="18" charset="0"/>
              </a:rPr>
              <a:t>Javni poziv školska ustanova objavljuje </a:t>
            </a:r>
            <a:r>
              <a:rPr lang="hr-HR" i="1" u="sng" dirty="0">
                <a:latin typeface="Bookman Old Style" panose="02050604050505020204" pitchFamily="18" charset="0"/>
              </a:rPr>
              <a:t>najkasnije tri mjeseca prije</a:t>
            </a:r>
            <a:r>
              <a:rPr lang="hr-HR" dirty="0">
                <a:latin typeface="Bookman Old Style" panose="02050604050505020204" pitchFamily="18" charset="0"/>
              </a:rPr>
              <a:t> predviđene realizacije s rokom za dostavu ponuda u trajanju od najmanje osam (8) radnih dana. Otvaranje ponuda provodi se najranije tri (3) radna dana nakon isteka roka za dostavu ponuda.</a:t>
            </a:r>
          </a:p>
          <a:p>
            <a:pPr lvl="1"/>
            <a:r>
              <a:rPr lang="hr-HR" dirty="0">
                <a:latin typeface="Bookman Old Style" panose="02050604050505020204" pitchFamily="18" charset="0"/>
              </a:rPr>
              <a:t>Ako na javni poziv u propisanom roku pristigne samo jedna ponuda koja ispunjava propisane uvjete, ta će se razmatrati.</a:t>
            </a:r>
          </a:p>
          <a:p>
            <a:pPr lvl="1"/>
            <a:r>
              <a:rPr lang="hr-HR" dirty="0">
                <a:latin typeface="Bookman Old Style" panose="02050604050505020204" pitchFamily="18" charset="0"/>
              </a:rPr>
              <a:t>Ponude pristigle nakon roka navedenog u javnome pozivu </a:t>
            </a:r>
            <a:r>
              <a:rPr lang="hr-HR" b="1" i="1" dirty="0">
                <a:latin typeface="Bookman Old Style" panose="02050604050505020204" pitchFamily="18" charset="0"/>
              </a:rPr>
              <a:t>neće se razmatrati</a:t>
            </a:r>
            <a:r>
              <a:rPr lang="hr-HR" dirty="0">
                <a:latin typeface="Bookman Old Style" panose="02050604050505020204" pitchFamily="18" charset="0"/>
              </a:rPr>
              <a:t>.</a:t>
            </a:r>
          </a:p>
          <a:p>
            <a:pPr lvl="1"/>
            <a:r>
              <a:rPr lang="hr-HR" dirty="0">
                <a:latin typeface="Bookman Old Style" panose="02050604050505020204" pitchFamily="18" charset="0"/>
              </a:rPr>
              <a:t>Ako na javni poziv ne pristigne ni jedna ponuda koje ispunjava uvjete ili Povjerenstvo nije odabralo ni jednu ponudu, poziv se ponavlja najkasnije dva mjeseca prije predviđene realizacije višednevne </a:t>
            </a:r>
            <a:r>
              <a:rPr lang="hr-HR" dirty="0" err="1">
                <a:latin typeface="Bookman Old Style" panose="02050604050505020204" pitchFamily="18" charset="0"/>
              </a:rPr>
              <a:t>izvanučioničke</a:t>
            </a:r>
            <a:r>
              <a:rPr lang="hr-HR" dirty="0">
                <a:latin typeface="Bookman Old Style" panose="02050604050505020204" pitchFamily="18" charset="0"/>
              </a:rPr>
              <a:t> nastave. </a:t>
            </a:r>
          </a:p>
        </p:txBody>
      </p:sp>
    </p:spTree>
    <p:extLst>
      <p:ext uri="{BB962C8B-B14F-4D97-AF65-F5344CB8AC3E}">
        <p14:creationId xmlns:p14="http://schemas.microsoft.com/office/powerpoint/2010/main" val="1986018402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77F1C1B-75CC-4351-7053-3E39A3F48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r-HR" sz="3600" dirty="0"/>
              <a:t>Pravilnik o izvođenju izleta, ekskurzija i drugih odgojno-obrazovnih aktivnosti izvan škole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6F23A99F-D99B-BE19-1B81-BB055F638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940876"/>
            <a:ext cx="10587087" cy="4236086"/>
          </a:xfrm>
        </p:spPr>
        <p:txBody>
          <a:bodyPr>
            <a:normAutofit/>
          </a:bodyPr>
          <a:lstStyle/>
          <a:p>
            <a:r>
              <a:rPr lang="hr-HR" b="1" dirty="0">
                <a:latin typeface="Bookman Old Style" panose="02050604050505020204" pitchFamily="18" charset="0"/>
              </a:rPr>
              <a:t>Odabir ponude</a:t>
            </a:r>
          </a:p>
          <a:p>
            <a:pPr lvl="1"/>
            <a:r>
              <a:rPr lang="hr-HR" dirty="0">
                <a:latin typeface="Bookman Old Style" panose="02050604050505020204" pitchFamily="18" charset="0"/>
              </a:rPr>
              <a:t>Za svaku </a:t>
            </a:r>
            <a:r>
              <a:rPr lang="hr-HR" dirty="0" err="1">
                <a:latin typeface="Bookman Old Style" panose="02050604050505020204" pitchFamily="18" charset="0"/>
              </a:rPr>
              <a:t>izvanučioničku</a:t>
            </a:r>
            <a:r>
              <a:rPr lang="hr-HR" dirty="0">
                <a:latin typeface="Bookman Old Style" panose="02050604050505020204" pitchFamily="18" charset="0"/>
              </a:rPr>
              <a:t> nastavu imenuje se posebno </a:t>
            </a:r>
            <a:r>
              <a:rPr lang="hr-HR" b="1" u="sng" dirty="0">
                <a:latin typeface="Bookman Old Style" panose="02050604050505020204" pitchFamily="18" charset="0"/>
              </a:rPr>
              <a:t>Povjerenstvo</a:t>
            </a:r>
            <a:r>
              <a:rPr lang="hr-HR" dirty="0">
                <a:latin typeface="Bookman Old Style" panose="02050604050505020204" pitchFamily="18" charset="0"/>
              </a:rPr>
              <a:t>, a čine ga ravnatelj školske ustanove, razrednik, učitelj voditelj, predstavnik roditelja, a za učenike od V. do VIII. razreda i predstavnik učenika.</a:t>
            </a:r>
          </a:p>
          <a:p>
            <a:pPr lvl="1"/>
            <a:r>
              <a:rPr lang="hr-HR" dirty="0">
                <a:latin typeface="Bookman Old Style" panose="02050604050505020204" pitchFamily="18" charset="0"/>
              </a:rPr>
              <a:t>Kada se ista </a:t>
            </a:r>
            <a:r>
              <a:rPr lang="hr-HR" dirty="0" err="1">
                <a:latin typeface="Bookman Old Style" panose="02050604050505020204" pitchFamily="18" charset="0"/>
              </a:rPr>
              <a:t>izvanučionička</a:t>
            </a:r>
            <a:r>
              <a:rPr lang="hr-HR" dirty="0">
                <a:latin typeface="Bookman Old Style" panose="02050604050505020204" pitchFamily="18" charset="0"/>
              </a:rPr>
              <a:t> nastava planira za više razrednih odjela/odgojno-obrazovnih skupina, u Povjerenstvo se imenuje razrednik, roditelj i učenik svakoga razrednog odjela.</a:t>
            </a:r>
          </a:p>
          <a:p>
            <a:pPr lvl="1"/>
            <a:r>
              <a:rPr lang="hr-HR" dirty="0">
                <a:latin typeface="Bookman Old Style" panose="02050604050505020204" pitchFamily="18" charset="0"/>
              </a:rPr>
              <a:t>Učenici imaju pravo davanja mišljenja, ali nemaju pravo odlučivanja</a:t>
            </a:r>
          </a:p>
          <a:p>
            <a:pPr lvl="1"/>
            <a:r>
              <a:rPr lang="hr-HR" dirty="0">
                <a:latin typeface="Bookman Old Style" panose="02050604050505020204" pitchFamily="18" charset="0"/>
              </a:rPr>
              <a:t>Nakon donošenja školskoga kurikuluma te godišnjega plana i programa rada školske ustanove, a najkasnije 7 dana prije objave javnoga poziva ravnatelj na prijedlog učiteljskog vijeća imenuje Povjerenstvo.</a:t>
            </a:r>
          </a:p>
          <a:p>
            <a:pPr lvl="1"/>
            <a:r>
              <a:rPr lang="it-IT" dirty="0" err="1">
                <a:latin typeface="Bookman Old Style" panose="02050604050505020204" pitchFamily="18" charset="0"/>
              </a:rPr>
              <a:t>Broj</a:t>
            </a:r>
            <a:r>
              <a:rPr lang="it-IT" dirty="0">
                <a:latin typeface="Bookman Old Style" panose="02050604050505020204" pitchFamily="18" charset="0"/>
              </a:rPr>
              <a:t> </a:t>
            </a:r>
            <a:r>
              <a:rPr lang="it-IT" dirty="0" err="1">
                <a:latin typeface="Bookman Old Style" panose="02050604050505020204" pitchFamily="18" charset="0"/>
              </a:rPr>
              <a:t>članova</a:t>
            </a:r>
            <a:r>
              <a:rPr lang="it-IT" dirty="0">
                <a:latin typeface="Bookman Old Style" panose="02050604050505020204" pitchFamily="18" charset="0"/>
              </a:rPr>
              <a:t> </a:t>
            </a:r>
            <a:r>
              <a:rPr lang="it-IT" dirty="0" err="1">
                <a:latin typeface="Bookman Old Style" panose="02050604050505020204" pitchFamily="18" charset="0"/>
              </a:rPr>
              <a:t>Povjerenstva</a:t>
            </a:r>
            <a:r>
              <a:rPr lang="it-IT" dirty="0">
                <a:latin typeface="Bookman Old Style" panose="02050604050505020204" pitchFamily="18" charset="0"/>
              </a:rPr>
              <a:t> mora </a:t>
            </a:r>
            <a:r>
              <a:rPr lang="it-IT" dirty="0" err="1">
                <a:latin typeface="Bookman Old Style" panose="02050604050505020204" pitchFamily="18" charset="0"/>
              </a:rPr>
              <a:t>biti</a:t>
            </a:r>
            <a:r>
              <a:rPr lang="it-IT" dirty="0">
                <a:latin typeface="Bookman Old Style" panose="02050604050505020204" pitchFamily="18" charset="0"/>
              </a:rPr>
              <a:t> </a:t>
            </a:r>
            <a:r>
              <a:rPr lang="it-IT" dirty="0" err="1">
                <a:latin typeface="Bookman Old Style" panose="02050604050505020204" pitchFamily="18" charset="0"/>
              </a:rPr>
              <a:t>neparan</a:t>
            </a:r>
            <a:r>
              <a:rPr lang="it-IT" dirty="0">
                <a:latin typeface="Bookman Old Style" panose="02050604050505020204" pitchFamily="18" charset="0"/>
              </a:rPr>
              <a:t>.</a:t>
            </a:r>
            <a:endParaRPr lang="hr-HR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419770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77F1C1B-75CC-4351-7053-3E39A3F48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r-HR" sz="3600" dirty="0"/>
              <a:t>Pravilnik o izvođenju izleta, ekskurzija i drugih odgojno-obrazovnih aktivnosti izvan škole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6F23A99F-D99B-BE19-1B81-BB055F638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940876"/>
            <a:ext cx="10587087" cy="4236086"/>
          </a:xfrm>
        </p:spPr>
        <p:txBody>
          <a:bodyPr>
            <a:normAutofit/>
          </a:bodyPr>
          <a:lstStyle/>
          <a:p>
            <a:r>
              <a:rPr lang="hr-HR" b="1" dirty="0">
                <a:latin typeface="Bookman Old Style" panose="02050604050505020204" pitchFamily="18" charset="0"/>
              </a:rPr>
              <a:t>Odabir ponude</a:t>
            </a:r>
          </a:p>
          <a:p>
            <a:pPr lvl="1"/>
            <a:r>
              <a:rPr lang="hr-HR" dirty="0">
                <a:latin typeface="Bookman Old Style" panose="02050604050505020204" pitchFamily="18" charset="0"/>
              </a:rPr>
              <a:t>Na sastanku Povjerenstva predsjednik otvara i čita ponude pristigle na javni poziv, a podaci iz sadržaja ponude unose se u zapisnik.</a:t>
            </a:r>
          </a:p>
          <a:p>
            <a:pPr lvl="1"/>
            <a:r>
              <a:rPr lang="hr-HR" dirty="0">
                <a:latin typeface="Bookman Old Style" panose="02050604050505020204" pitchFamily="18" charset="0"/>
              </a:rPr>
              <a:t>Otvaranju ponuda mogu nazočiti predstavnici potencijalnih davatelja usluga bez prava sudjelovanja.</a:t>
            </a:r>
          </a:p>
          <a:p>
            <a:pPr lvl="1"/>
            <a:r>
              <a:rPr lang="hr-HR" dirty="0">
                <a:latin typeface="Bookman Old Style" panose="02050604050505020204" pitchFamily="18" charset="0"/>
              </a:rPr>
              <a:t>U izbor ulaze sve ponude koje ispunjavaju uvjete.</a:t>
            </a:r>
          </a:p>
          <a:p>
            <a:pPr lvl="1"/>
            <a:r>
              <a:rPr lang="hr-HR" dirty="0">
                <a:latin typeface="Bookman Old Style" panose="02050604050505020204" pitchFamily="18" charset="0"/>
              </a:rPr>
              <a:t>Povjerenstvo izabire najmanje tri ponude koje će biti predstavljene roditeljima</a:t>
            </a:r>
          </a:p>
          <a:p>
            <a:pPr lvl="1"/>
            <a:r>
              <a:rPr lang="hr-HR" dirty="0">
                <a:latin typeface="Bookman Old Style" panose="02050604050505020204" pitchFamily="18" charset="0"/>
              </a:rPr>
              <a:t>Na roditeljskome sastanku potencijalni davatelji usluga mogu prezentirati ponude i to isključivo prema podacima traženim i dostavljenim u ponudi. U slučaju da se potencijalni davatelj ne može odazvati pozivu, ponudu će predstaviti učitelj voditelj. </a:t>
            </a:r>
          </a:p>
        </p:txBody>
      </p:sp>
    </p:spTree>
    <p:extLst>
      <p:ext uri="{BB962C8B-B14F-4D97-AF65-F5344CB8AC3E}">
        <p14:creationId xmlns:p14="http://schemas.microsoft.com/office/powerpoint/2010/main" val="1024135780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77F1C1B-75CC-4351-7053-3E39A3F48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r-HR" sz="3600" dirty="0"/>
              <a:t>Pravilnik o izvođenju izleta, ekskurzija i drugih odgojno-obrazovnih aktivnosti izvan škole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6F23A99F-D99B-BE19-1B81-BB055F638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940876"/>
            <a:ext cx="10587087" cy="4236086"/>
          </a:xfrm>
        </p:spPr>
        <p:txBody>
          <a:bodyPr>
            <a:normAutofit/>
          </a:bodyPr>
          <a:lstStyle/>
          <a:p>
            <a:r>
              <a:rPr lang="hr-HR" b="1" dirty="0">
                <a:latin typeface="Bookman Old Style" panose="02050604050505020204" pitchFamily="18" charset="0"/>
              </a:rPr>
              <a:t>Način ugovaranja i financiranja </a:t>
            </a:r>
            <a:r>
              <a:rPr lang="hr-HR" b="1" dirty="0" err="1">
                <a:latin typeface="Bookman Old Style" panose="02050604050505020204" pitchFamily="18" charset="0"/>
              </a:rPr>
              <a:t>izvanučioničke</a:t>
            </a:r>
            <a:r>
              <a:rPr lang="hr-HR" b="1" dirty="0">
                <a:latin typeface="Bookman Old Style" panose="02050604050505020204" pitchFamily="18" charset="0"/>
              </a:rPr>
              <a:t> nastave</a:t>
            </a:r>
          </a:p>
          <a:p>
            <a:pPr lvl="1"/>
            <a:r>
              <a:rPr lang="hr-HR" dirty="0">
                <a:latin typeface="Bookman Old Style" panose="02050604050505020204" pitchFamily="18" charset="0"/>
              </a:rPr>
              <a:t>Roditelji potpisuju ugovor za višednevnu </a:t>
            </a:r>
            <a:r>
              <a:rPr lang="hr-HR" dirty="0" err="1">
                <a:latin typeface="Bookman Old Style" panose="02050604050505020204" pitchFamily="18" charset="0"/>
              </a:rPr>
              <a:t>izvanučioničku</a:t>
            </a:r>
            <a:r>
              <a:rPr lang="hr-HR" dirty="0">
                <a:latin typeface="Bookman Old Style" panose="02050604050505020204" pitchFamily="18" charset="0"/>
              </a:rPr>
              <a:t> nastavu ili posjet s davateljem usluga čiju su ponudu odabrali i sve troškove izravno uplaćuju sukladno potpisanome ugovoru.</a:t>
            </a:r>
          </a:p>
          <a:p>
            <a:pPr lvl="1"/>
            <a:r>
              <a:rPr lang="hr-HR" dirty="0">
                <a:latin typeface="Bookman Old Style" panose="02050604050505020204" pitchFamily="18" charset="0"/>
              </a:rPr>
              <a:t>Za poludnevni ili jednodnevni školski izlet i terensku nastavu za koju se angažira davatelj usluga sukladno članku 12. stavku 4. Pravilnika, školska ustanova potpisuje ugovor s davateljem usluga čiju su ponudu odabrali roditelji te roditelji sve troškove izravno uplaćuju sukladno potpisanome ugovoru.</a:t>
            </a:r>
          </a:p>
        </p:txBody>
      </p:sp>
    </p:spTree>
    <p:extLst>
      <p:ext uri="{BB962C8B-B14F-4D97-AF65-F5344CB8AC3E}">
        <p14:creationId xmlns:p14="http://schemas.microsoft.com/office/powerpoint/2010/main" val="85289902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0">
            <a:extLst>
              <a:ext uri="{FF2B5EF4-FFF2-40B4-BE49-F238E27FC236}">
                <a16:creationId xmlns:a16="http://schemas.microsoft.com/office/drawing/2014/main" id="{FB869131-809F-4714-9B05-385CAF009A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4EE4EF19-74D6-36BB-0CEE-B7D22B6F7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284" y="506706"/>
            <a:ext cx="4988916" cy="86018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hr-HR" sz="4200" dirty="0"/>
              <a:t>Kućni red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A8AD4F80-CE5A-A81C-BCB9-CE888C8E4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825" y="1781666"/>
            <a:ext cx="4905375" cy="456962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hr-HR" sz="1600" b="1" dirty="0">
                <a:latin typeface="Bookman Old Style" panose="02050604050505020204" pitchFamily="18" charset="0"/>
              </a:rPr>
              <a:t>3. Pravila i obveze ponašanja u školi</a:t>
            </a:r>
          </a:p>
          <a:p>
            <a:pPr>
              <a:lnSpc>
                <a:spcPct val="100000"/>
              </a:lnSpc>
            </a:pPr>
            <a:r>
              <a:rPr lang="hr-HR" sz="1600" dirty="0">
                <a:latin typeface="Bookman Old Style" panose="02050604050505020204" pitchFamily="18" charset="0"/>
              </a:rPr>
              <a:t>Za vrijeme boravka u Školi učenici se moraju ponašati u skladu s normama kulturnog ponašanja te se uljudno odnositi prema učiteljima i ostalim radnicima Škole.</a:t>
            </a:r>
          </a:p>
          <a:p>
            <a:pPr>
              <a:lnSpc>
                <a:spcPct val="100000"/>
              </a:lnSpc>
            </a:pPr>
            <a:r>
              <a:rPr lang="hr-HR" sz="1600" dirty="0">
                <a:latin typeface="Bookman Old Style" panose="02050604050505020204" pitchFamily="18" charset="0"/>
              </a:rPr>
              <a:t>Učenicima predmetne nastave najstrože se zabranjuje prolaz hodnicima gdje se nalaze učionice razredne nastave</a:t>
            </a:r>
          </a:p>
          <a:p>
            <a:pPr>
              <a:lnSpc>
                <a:spcPct val="100000"/>
              </a:lnSpc>
            </a:pPr>
            <a:r>
              <a:rPr lang="hr-HR" sz="1600" dirty="0">
                <a:latin typeface="Bookman Old Style" panose="02050604050505020204" pitchFamily="18" charset="0"/>
              </a:rPr>
              <a:t>Učenicima se </a:t>
            </a:r>
            <a:r>
              <a:rPr lang="hr-HR" sz="1600" b="1" dirty="0">
                <a:latin typeface="Bookman Old Style" panose="02050604050505020204" pitchFamily="18" charset="0"/>
              </a:rPr>
              <a:t>zabranjuje korištenje mobilnih telefona </a:t>
            </a:r>
            <a:r>
              <a:rPr lang="hr-HR" sz="1600" dirty="0">
                <a:latin typeface="Bookman Old Style" panose="02050604050505020204" pitchFamily="18" charset="0"/>
              </a:rPr>
              <a:t>u bilo koje svrhe u učionicama, toaletnim prostorima i na hodnicima, u Nastavno-sportskoj dvorani …od dolaska u školu do odlaska iz škole, … osim u svrhu ostvarivanja nastavnog plana i programa.</a:t>
            </a:r>
          </a:p>
          <a:p>
            <a:pPr>
              <a:lnSpc>
                <a:spcPct val="100000"/>
              </a:lnSpc>
            </a:pPr>
            <a:endParaRPr lang="hr-HR" sz="1600" dirty="0">
              <a:latin typeface="Bookman Old Style" panose="02050604050505020204" pitchFamily="18" charset="0"/>
            </a:endParaRPr>
          </a:p>
          <a:p>
            <a:pPr>
              <a:lnSpc>
                <a:spcPct val="100000"/>
              </a:lnSpc>
            </a:pPr>
            <a:endParaRPr lang="hr-HR" sz="1600" dirty="0">
              <a:latin typeface="Bookman Old Style" panose="02050604050505020204" pitchFamily="18" charset="0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3AD95E75-24EE-04EF-6E9A-02AB7C3D0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47" y="1863463"/>
            <a:ext cx="5580037" cy="3318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206942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68F9D89-54B8-41F8-8839-49992D6458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4EE4EF19-74D6-36BB-0CEE-B7D22B6F7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85801"/>
            <a:ext cx="5967953" cy="671659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hr-HR" sz="3800" dirty="0"/>
              <a:t>Kućni red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A8AD4F80-CE5A-A81C-BCB9-CE888C8E4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36569"/>
            <a:ext cx="5685149" cy="463563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hr-HR" sz="1600" b="1" dirty="0">
                <a:latin typeface="Bookman Old Style" panose="02050604050505020204" pitchFamily="18" charset="0"/>
              </a:rPr>
              <a:t>3. Pravila i obveze ponašanja u školi</a:t>
            </a:r>
          </a:p>
          <a:p>
            <a:pPr algn="just">
              <a:lnSpc>
                <a:spcPct val="100000"/>
              </a:lnSpc>
            </a:pPr>
            <a:r>
              <a:rPr lang="hr-HR" sz="1600" dirty="0">
                <a:latin typeface="Bookman Old Style" panose="02050604050505020204" pitchFamily="18" charset="0"/>
              </a:rPr>
              <a:t>Ukoliko učenik krši odredbu iz prethodnog stavka, učitelj će od njega zatražiti mobitel i predati ga psihologinji škole koja će o navedenome obavijestiti roditelja i razrednika. Roditelj će nakon obavijesti moći preuzeti oduzeti mobitel u tajništvu škole uz potvrdu o preuzimanju</a:t>
            </a:r>
          </a:p>
          <a:p>
            <a:pPr algn="just">
              <a:lnSpc>
                <a:spcPct val="100000"/>
              </a:lnSpc>
            </a:pPr>
            <a:r>
              <a:rPr lang="hr-HR" sz="1600" dirty="0">
                <a:latin typeface="Bookman Old Style" panose="02050604050505020204" pitchFamily="18" charset="0"/>
              </a:rPr>
              <a:t>Učitelji iznimno mogu koristiti mobilni telefon u učionici isključivo za </a:t>
            </a:r>
            <a:r>
              <a:rPr lang="hr-HR" sz="1600" dirty="0" err="1">
                <a:latin typeface="Bookman Old Style" panose="02050604050505020204" pitchFamily="18" charset="0"/>
              </a:rPr>
              <a:t>logiranje</a:t>
            </a:r>
            <a:r>
              <a:rPr lang="hr-HR" sz="1600" dirty="0">
                <a:latin typeface="Bookman Old Style" panose="02050604050505020204" pitchFamily="18" charset="0"/>
              </a:rPr>
              <a:t> u sustave e-dnevnika</a:t>
            </a:r>
          </a:p>
          <a:p>
            <a:pPr algn="just">
              <a:lnSpc>
                <a:spcPct val="100000"/>
              </a:lnSpc>
            </a:pPr>
            <a:r>
              <a:rPr lang="hr-HR" sz="1600" dirty="0">
                <a:latin typeface="Bookman Old Style" panose="02050604050505020204" pitchFamily="18" charset="0"/>
              </a:rPr>
              <a:t>Svako korištenje mobilnog telefona od strane učenika u prostoru škole učitelj je dužan odmah zapisati u e-dnevnik. Učeniku koji </a:t>
            </a:r>
            <a:r>
              <a:rPr lang="hr-HR" sz="1600" b="1" u="sng" dirty="0">
                <a:latin typeface="Bookman Old Style" panose="02050604050505020204" pitchFamily="18" charset="0"/>
              </a:rPr>
              <a:t>dva puta </a:t>
            </a:r>
            <a:r>
              <a:rPr lang="hr-HR" sz="1600" dirty="0">
                <a:latin typeface="Bookman Old Style" panose="02050604050505020204" pitchFamily="18" charset="0"/>
              </a:rPr>
              <a:t>bude upisan u </a:t>
            </a:r>
            <a:r>
              <a:rPr lang="hr-HR" sz="1600" dirty="0" err="1">
                <a:latin typeface="Bookman Old Style" panose="02050604050505020204" pitchFamily="18" charset="0"/>
              </a:rPr>
              <a:t>ednevnik</a:t>
            </a:r>
            <a:r>
              <a:rPr lang="hr-HR" sz="1600" dirty="0">
                <a:latin typeface="Bookman Old Style" panose="02050604050505020204" pitchFamily="18" charset="0"/>
              </a:rPr>
              <a:t> jer je </a:t>
            </a:r>
            <a:r>
              <a:rPr lang="hr-HR" sz="1600" b="1" u="sng" dirty="0">
                <a:latin typeface="Bookman Old Style" panose="02050604050505020204" pitchFamily="18" charset="0"/>
              </a:rPr>
              <a:t>koristio mobilni telefon </a:t>
            </a:r>
            <a:r>
              <a:rPr lang="hr-HR" sz="1600" dirty="0">
                <a:latin typeface="Bookman Old Style" panose="02050604050505020204" pitchFamily="18" charset="0"/>
              </a:rPr>
              <a:t>i kršio odredbu članka 6. stavka 5. Kućnog reda, bit će izrečena pedagoška mjera.</a:t>
            </a:r>
          </a:p>
          <a:p>
            <a:pPr algn="just">
              <a:lnSpc>
                <a:spcPct val="100000"/>
              </a:lnSpc>
            </a:pPr>
            <a:endParaRPr lang="hr-HR" sz="1600" dirty="0">
              <a:latin typeface="Bookman Old Style" panose="02050604050505020204" pitchFamily="18" charset="0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01821DFC-EE9F-F10B-7290-E035D18D15F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rcRect l="20781" r="30303"/>
          <a:stretch/>
        </p:blipFill>
        <p:spPr>
          <a:xfrm>
            <a:off x="6934197" y="596812"/>
            <a:ext cx="4925879" cy="5664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082605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F63AA5A-E6E1-46DA-AB40-C58233393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4EE4EF19-74D6-36BB-0CEE-B7D22B6F7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96645"/>
            <a:ext cx="10515600" cy="892790"/>
          </a:xfrm>
        </p:spPr>
        <p:txBody>
          <a:bodyPr anchor="b">
            <a:normAutofit/>
          </a:bodyPr>
          <a:lstStyle/>
          <a:p>
            <a:r>
              <a:rPr lang="hr-HR" sz="5000" dirty="0"/>
              <a:t>Kućni red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90C1C560-89B2-D438-6F71-4EE57ECFEA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70" r="2" b="2"/>
          <a:stretch/>
        </p:blipFill>
        <p:spPr>
          <a:xfrm>
            <a:off x="6095999" y="2498103"/>
            <a:ext cx="5913475" cy="3763254"/>
          </a:xfrm>
          <a:prstGeom prst="rect">
            <a:avLst/>
          </a:prstGeom>
        </p:spPr>
      </p:pic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A8AD4F80-CE5A-A81C-BCB9-CE888C8E4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9691"/>
            <a:ext cx="4645696" cy="4611664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hr-HR" sz="1800" b="1" dirty="0">
                <a:latin typeface="Bookman Old Style" panose="02050604050505020204" pitchFamily="18" charset="0"/>
              </a:rPr>
              <a:t>3. Pravila i obveze ponašanja u školi</a:t>
            </a:r>
          </a:p>
          <a:p>
            <a:pPr>
              <a:lnSpc>
                <a:spcPct val="100000"/>
              </a:lnSpc>
            </a:pPr>
            <a:r>
              <a:rPr lang="hr-HR" sz="1800" dirty="0">
                <a:latin typeface="Bookman Old Style" panose="02050604050505020204" pitchFamily="18" charset="0"/>
              </a:rPr>
              <a:t>Nije dopušteno trčanje, guranje, vikanje, zviždanje ili slično neprimjereno ponašanje. </a:t>
            </a:r>
          </a:p>
          <a:p>
            <a:pPr>
              <a:lnSpc>
                <a:spcPct val="100000"/>
              </a:lnSpc>
            </a:pPr>
            <a:r>
              <a:rPr lang="hr-HR" sz="1800" dirty="0">
                <a:latin typeface="Bookman Old Style" panose="02050604050505020204" pitchFamily="18" charset="0"/>
              </a:rPr>
              <a:t>Učenicima nije dopušteno neopravdano kašnjenje na nastavni sat. Svaki je učitelj dužan upisati u e-dnevnik onoga učenika koji kasni na nastavni sat. U slučaju da učenik bude </a:t>
            </a:r>
            <a:r>
              <a:rPr lang="hr-HR" sz="1800" b="1" u="sng" dirty="0">
                <a:latin typeface="Bookman Old Style" panose="02050604050505020204" pitchFamily="18" charset="0"/>
              </a:rPr>
              <a:t>pet puta upisan </a:t>
            </a:r>
            <a:r>
              <a:rPr lang="hr-HR" sz="1800" dirty="0">
                <a:latin typeface="Bookman Old Style" panose="02050604050505020204" pitchFamily="18" charset="0"/>
              </a:rPr>
              <a:t>da je </a:t>
            </a:r>
            <a:r>
              <a:rPr lang="hr-HR" sz="1800" b="1" u="sng" dirty="0">
                <a:latin typeface="Bookman Old Style" panose="02050604050505020204" pitchFamily="18" charset="0"/>
              </a:rPr>
              <a:t>kasnio</a:t>
            </a:r>
            <a:r>
              <a:rPr lang="hr-HR" sz="1800" dirty="0">
                <a:latin typeface="Bookman Old Style" panose="02050604050505020204" pitchFamily="18" charset="0"/>
              </a:rPr>
              <a:t> na nastavni sat, razrednik mu je dužan dati ili za njega predložiti pedagošku mjeru</a:t>
            </a:r>
          </a:p>
        </p:txBody>
      </p:sp>
    </p:spTree>
    <p:extLst>
      <p:ext uri="{BB962C8B-B14F-4D97-AF65-F5344CB8AC3E}">
        <p14:creationId xmlns:p14="http://schemas.microsoft.com/office/powerpoint/2010/main" val="1284532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68F9D89-54B8-41F8-8839-49992D6458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4EE4EF19-74D6-36BB-0CEE-B7D22B6F7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5800"/>
            <a:ext cx="5257800" cy="97763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sz="3800" dirty="0"/>
              <a:t>Kućni red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A8AD4F80-CE5A-A81C-BCB9-CE888C8E4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09345"/>
            <a:ext cx="5257799" cy="4362855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hr-HR" sz="1600" b="1" dirty="0">
                <a:latin typeface="Bookman Old Style" panose="02050604050505020204" pitchFamily="18" charset="0"/>
              </a:rPr>
              <a:t>3. Pravila i obveze ponašanja u školi</a:t>
            </a:r>
          </a:p>
          <a:p>
            <a:pPr>
              <a:lnSpc>
                <a:spcPct val="100000"/>
              </a:lnSpc>
            </a:pPr>
            <a:r>
              <a:rPr lang="hr-HR" sz="1600" dirty="0">
                <a:latin typeface="Bookman Old Style" panose="02050604050505020204" pitchFamily="18" charset="0"/>
              </a:rPr>
              <a:t>Odijevanje učenika i radnika mora biti primjereno, u skladu s Etičkim kodeksom neposrednih nositelja odgojno-obrazovne djelatnosti. Svaki je razrednik dužan na satu razrednika pojasniti učenicima pojam primjerenog odijevanja. (majice bez rukava, kratke hlače…)</a:t>
            </a:r>
          </a:p>
          <a:p>
            <a:pPr>
              <a:lnSpc>
                <a:spcPct val="100000"/>
              </a:lnSpc>
            </a:pPr>
            <a:r>
              <a:rPr lang="hr-HR" sz="1600" dirty="0">
                <a:latin typeface="Bookman Old Style" panose="02050604050505020204" pitchFamily="18" charset="0"/>
              </a:rPr>
              <a:t>Osobni izgled učitelja i stručnih suradnika mora biti </a:t>
            </a:r>
            <a:r>
              <a:rPr lang="hr-HR" sz="1600" u="sng" dirty="0">
                <a:latin typeface="Bookman Old Style" panose="02050604050505020204" pitchFamily="18" charset="0"/>
              </a:rPr>
              <a:t>služben i ozbiljan</a:t>
            </a:r>
            <a:r>
              <a:rPr lang="hr-HR" sz="1600" dirty="0">
                <a:latin typeface="Bookman Old Style" panose="02050604050505020204" pitchFamily="18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hr-HR" sz="1600" dirty="0">
                <a:latin typeface="Bookman Old Style" panose="02050604050505020204" pitchFamily="18" charset="0"/>
              </a:rPr>
              <a:t>Odjeća učitelja i stručnih suradnika treba biti </a:t>
            </a:r>
            <a:r>
              <a:rPr lang="hr-HR" sz="1600" u="sng" dirty="0">
                <a:latin typeface="Bookman Old Style" panose="02050604050505020204" pitchFamily="18" charset="0"/>
              </a:rPr>
              <a:t>čista, uredna, umjerenih krojeva, primjerena </a:t>
            </a:r>
            <a:r>
              <a:rPr lang="hr-HR" sz="1600" dirty="0">
                <a:latin typeface="Bookman Old Style" panose="02050604050505020204" pitchFamily="18" charset="0"/>
              </a:rPr>
              <a:t>pozivu koji obavljaju. </a:t>
            </a:r>
          </a:p>
          <a:p>
            <a:pPr>
              <a:lnSpc>
                <a:spcPct val="100000"/>
              </a:lnSpc>
            </a:pPr>
            <a:r>
              <a:rPr lang="hr-HR" sz="1600" dirty="0">
                <a:latin typeface="Bookman Old Style" panose="02050604050505020204" pitchFamily="18" charset="0"/>
              </a:rPr>
              <a:t>Odjeća kod žena </a:t>
            </a:r>
            <a:r>
              <a:rPr lang="hr-HR" sz="1600" b="1" dirty="0">
                <a:latin typeface="Bookman Old Style" panose="02050604050505020204" pitchFamily="18" charset="0"/>
              </a:rPr>
              <a:t>ne smije biti uska i kratka</a:t>
            </a:r>
            <a:r>
              <a:rPr lang="hr-HR" sz="1600" dirty="0">
                <a:latin typeface="Bookman Old Style" panose="02050604050505020204" pitchFamily="18" charset="0"/>
              </a:rPr>
              <a:t>, kao niti neprimjereno otkrivati dijelove tijela, kako ne bi negativno djelovala na pažnju učenika. (Etički kodeks)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6DB9D3F2-EF3D-99D4-6729-C644B2881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987" y="1286196"/>
            <a:ext cx="5688012" cy="4725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247158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FadeVTI">
  <a:themeElements>
    <a:clrScheme name="gradient">
      <a:dk1>
        <a:sysClr val="windowText" lastClr="000000"/>
      </a:dk1>
      <a:lt1>
        <a:sysClr val="window" lastClr="FFFFFF"/>
      </a:lt1>
      <a:dk2>
        <a:srgbClr val="203040"/>
      </a:dk2>
      <a:lt2>
        <a:srgbClr val="ECF0F0"/>
      </a:lt2>
      <a:accent1>
        <a:srgbClr val="00BAC8"/>
      </a:accent1>
      <a:accent2>
        <a:srgbClr val="794DFF"/>
      </a:accent2>
      <a:accent3>
        <a:srgbClr val="00D17D"/>
      </a:accent3>
      <a:accent4>
        <a:srgbClr val="E69500"/>
      </a:accent4>
      <a:accent5>
        <a:srgbClr val="FE5D21"/>
      </a:accent5>
      <a:accent6>
        <a:srgbClr val="DA2A69"/>
      </a:accent6>
      <a:hlink>
        <a:srgbClr val="3E8FF1"/>
      </a:hlink>
      <a:folHlink>
        <a:srgbClr val="939393"/>
      </a:folHlink>
    </a:clrScheme>
    <a:fontScheme name="Custom 49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deVTI" id="{1194088A-B135-4437-9FD8-7466BBC13A13}" vid="{B787DE2F-1995-45D8-A8E2-6B5CC521AC55}"/>
    </a:ext>
  </a:extLst>
</a:theme>
</file>

<file path=ppt/theme/theme2.xml><?xml version="1.0" encoding="utf-8"?>
<a:theme xmlns:a="http://schemas.openxmlformats.org/drawingml/2006/main" name="Ilustracija s motivom prirode 16 x 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30_TF03431377_TF03431377" id="{D4ED4346-F4E3-40A8-BC6D-36BD32B5F881}" vid="{9ADDA41D-E435-49AB-88B3-62A3FD334FC0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4a39961-3285-4b83-ab38-a53665f7c43d">
      <Terms xmlns="http://schemas.microsoft.com/office/infopath/2007/PartnerControls"/>
    </lcf76f155ced4ddcb4097134ff3c332f>
    <TaxCatchAll xmlns="5db586e0-7313-48d1-8a50-22f86f9c80c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31E45DDC70B3F4CB7D93E3D9C5BE227" ma:contentTypeVersion="13" ma:contentTypeDescription="Stvaranje novog dokumenta." ma:contentTypeScope="" ma:versionID="673a3574a87d22db724fa10c190b1c04">
  <xsd:schema xmlns:xsd="http://www.w3.org/2001/XMLSchema" xmlns:xs="http://www.w3.org/2001/XMLSchema" xmlns:p="http://schemas.microsoft.com/office/2006/metadata/properties" xmlns:ns2="64a39961-3285-4b83-ab38-a53665f7c43d" xmlns:ns3="5db586e0-7313-48d1-8a50-22f86f9c80c5" targetNamespace="http://schemas.microsoft.com/office/2006/metadata/properties" ma:root="true" ma:fieldsID="c550548bd693f8e8518723d227858c87" ns2:_="" ns3:_="">
    <xsd:import namespace="64a39961-3285-4b83-ab38-a53665f7c43d"/>
    <xsd:import namespace="5db586e0-7313-48d1-8a50-22f86f9c80c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a39961-3285-4b83-ab38-a53665f7c4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Oznake slika" ma:readOnly="false" ma:fieldId="{5cf76f15-5ced-4ddc-b409-7134ff3c332f}" ma:taxonomyMulti="true" ma:sspId="a0d909bf-645b-46a2-8bb9-ccdb743347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b586e0-7313-48d1-8a50-22f86f9c80c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Zajednički se koristi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ji o zajedničkom korištenju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2ecf4d02-f4ff-45c4-82be-fb71d635c6f2}" ma:internalName="TaxCatchAll" ma:showField="CatchAllData" ma:web="5db586e0-7313-48d1-8a50-22f86f9c80c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sadržaja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33588A-AF2E-4FCF-96DE-2942F2CDFA3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C9BCE99-CF85-4FC7-97B3-985C9FBDE596}">
  <ds:schemaRefs>
    <ds:schemaRef ds:uri="http://schemas.microsoft.com/office/2006/metadata/properties"/>
    <ds:schemaRef ds:uri="http://schemas.microsoft.com/office/infopath/2007/PartnerControls"/>
    <ds:schemaRef ds:uri="64a39961-3285-4b83-ab38-a53665f7c43d"/>
    <ds:schemaRef ds:uri="5db586e0-7313-48d1-8a50-22f86f9c80c5"/>
  </ds:schemaRefs>
</ds:datastoreItem>
</file>

<file path=customXml/itemProps3.xml><?xml version="1.0" encoding="utf-8"?>
<ds:datastoreItem xmlns:ds="http://schemas.openxmlformats.org/officeDocument/2006/customXml" ds:itemID="{140D1CFB-A223-4217-9767-C2314E2732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a39961-3285-4b83-ab38-a53665f7c43d"/>
    <ds:schemaRef ds:uri="5db586e0-7313-48d1-8a50-22f86f9c80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1628</TotalTime>
  <Words>5039</Words>
  <Application>Microsoft Office PowerPoint</Application>
  <PresentationFormat>Široki zaslon</PresentationFormat>
  <Paragraphs>354</Paragraphs>
  <Slides>53</Slides>
  <Notes>9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53</vt:i4>
      </vt:variant>
    </vt:vector>
  </HeadingPairs>
  <TitlesOfParts>
    <vt:vector size="62" baseType="lpstr">
      <vt:lpstr>Aharoni</vt:lpstr>
      <vt:lpstr>Aptos</vt:lpstr>
      <vt:lpstr>Arial</vt:lpstr>
      <vt:lpstr>Avenir Next LT Pro</vt:lpstr>
      <vt:lpstr>Bookman Old Style</vt:lpstr>
      <vt:lpstr>Ravie</vt:lpstr>
      <vt:lpstr>Segoe Print</vt:lpstr>
      <vt:lpstr>FadeVTI</vt:lpstr>
      <vt:lpstr>Ilustracija s motivom prirode 16 x 9</vt:lpstr>
      <vt:lpstr>Pravilnici</vt:lpstr>
      <vt:lpstr>Sadržaj</vt:lpstr>
      <vt:lpstr>Kućni red Osnovne škole „August Harambašić” Donji Miholjac</vt:lpstr>
      <vt:lpstr>Kućni red</vt:lpstr>
      <vt:lpstr>Kućni red</vt:lpstr>
      <vt:lpstr>Kućni red</vt:lpstr>
      <vt:lpstr>Kućni red</vt:lpstr>
      <vt:lpstr>Kućni red</vt:lpstr>
      <vt:lpstr>Kućni red</vt:lpstr>
      <vt:lpstr>Kućni red</vt:lpstr>
      <vt:lpstr>Kućni red</vt:lpstr>
      <vt:lpstr>Kućni red</vt:lpstr>
      <vt:lpstr>Kućni red</vt:lpstr>
      <vt:lpstr>Kućni red</vt:lpstr>
      <vt:lpstr>Pravilnik o kriterijima za izricanje pedagoških mjera</vt:lpstr>
      <vt:lpstr>Pravilnik o kriterijima za izricanje pedagoških mjera</vt:lpstr>
      <vt:lpstr>Pravilnik o kriterijima za izricanje pedagoških mjera</vt:lpstr>
      <vt:lpstr>Pravilnik o kriterijima za izricanje pedagoških mjera</vt:lpstr>
      <vt:lpstr>Pravilnik o kriterijima za izricanje pedagoških mjera</vt:lpstr>
      <vt:lpstr>Pravilnik o kriterijima za izricanje pedagoških mjera</vt:lpstr>
      <vt:lpstr>Pravilnik o kriterijima za izricanje pedagoških mjera</vt:lpstr>
      <vt:lpstr>Pravilnik o kriterijima za izricanje pedagoških mjera</vt:lpstr>
      <vt:lpstr>Pravilnik o kriterijima za izricanje pedagoških mjera</vt:lpstr>
      <vt:lpstr>Pravilnik o kriterijima za izricanje pedagoških mjera</vt:lpstr>
      <vt:lpstr>Pravilnik o kriterijima za izricanje pedagoških mjera</vt:lpstr>
      <vt:lpstr>Pravilnik o načinima, postupcima i elementima vrednovanja učenika u osnovnoj i srednjoj školi</vt:lpstr>
      <vt:lpstr>Pravilnik o načinima, postupcima i elementima vrednovanja učenika u osnovnoj i srednjoj školi</vt:lpstr>
      <vt:lpstr>Pravilnik o načinima, postupcima i elementima vrednovanja učenika u osnovnoj i srednjoj školi</vt:lpstr>
      <vt:lpstr>Pravilnik o načinima, postupcima i elementima vrednovanja učenika u osnovnoj i srednjoj školi</vt:lpstr>
      <vt:lpstr>Pravilnik o načinima, postupcima i elementima vrednovanja učenika u osnovnoj i srednjoj školi</vt:lpstr>
      <vt:lpstr>Pravilnik o načinima, postupcima i elementima vrednovanja učenika u osnovnoj i srednjoj školi</vt:lpstr>
      <vt:lpstr>Pravilnik o načinima, postupcima i elementima vrednovanja učenika u osnovnoj i srednjoj školi</vt:lpstr>
      <vt:lpstr>Pravilnik o načinima, postupcima i elementima vrednovanja učenika u osnovnoj i srednjoj školi</vt:lpstr>
      <vt:lpstr>Pravilnik o načinima, postupcima i elementima vrednovanja učenika u osnovnoj i srednjoj školi</vt:lpstr>
      <vt:lpstr>Pravilnik o načinima, postupcima i elementima vrednovanja učenika u osnovnoj i srednjoj školi</vt:lpstr>
      <vt:lpstr>Pravilnik o načinima, postupcima i elementima vrednovanja učenika u osnovnoj i srednjoj školi</vt:lpstr>
      <vt:lpstr>Pravilnik o načinima, postupcima i elementima vrednovanja učenika u osnovnoj i srednjoj školi</vt:lpstr>
      <vt:lpstr>Pravilnik o načinima, postupcima i elementima vrednovanja učenika u osnovnoj i srednjoj školi</vt:lpstr>
      <vt:lpstr>Pravilnik o načinima, postupcima i elementima vrednovanja učenika u osnovnoj i srednjoj školi</vt:lpstr>
      <vt:lpstr>Pravilnik o načinima, postupcima i elementima vrednovanja učenika u osnovnoj i srednjoj školi</vt:lpstr>
      <vt:lpstr>Pravilnik o načinima, postupcima i elementima vrednovanja učenika u osnovnoj i srednjoj školi</vt:lpstr>
      <vt:lpstr>Pravilnik o izvođenju izleta, ekskurzija i drugih odgojno-obrazovnih aktivnosti izvan škole</vt:lpstr>
      <vt:lpstr>Pravilnik o izvođenju izleta, ekskurzija i drugih odgojno-obrazovnih aktivnosti izvan škole</vt:lpstr>
      <vt:lpstr>Pravilnik o izvođenju izleta, ekskurzija i drugih odgojno-obrazovnih aktivnosti izvan škole</vt:lpstr>
      <vt:lpstr>Pravilnik o izvođenju izleta, ekskurzija i drugih odgojno-obrazovnih aktivnosti izvan škole</vt:lpstr>
      <vt:lpstr>Pravilnik o izvođenju izleta, ekskurzija i drugih odgojno-obrazovnih aktivnosti izvan škole</vt:lpstr>
      <vt:lpstr>Pravilnik o izvođenju izleta, ekskurzija i drugih odgojno-obrazovnih aktivnosti izvan škole</vt:lpstr>
      <vt:lpstr>Pravilnik o izvođenju izleta, ekskurzija i drugih odgojno-obrazovnih aktivnosti izvan škole</vt:lpstr>
      <vt:lpstr>Pravilnik o izvođenju izleta, ekskurzija i drugih odgojno-obrazovnih aktivnosti izvan škole</vt:lpstr>
      <vt:lpstr>Pravilnik o izvođenju izleta, ekskurzija i drugih odgojno-obrazovnih aktivnosti izvan škole</vt:lpstr>
      <vt:lpstr>Pravilnik o izvođenju izleta, ekskurzija i drugih odgojno-obrazovnih aktivnosti izvan škole</vt:lpstr>
      <vt:lpstr>Pravilnik o izvođenju izleta, ekskurzija i drugih odgojno-obrazovnih aktivnosti izvan škole</vt:lpstr>
      <vt:lpstr>Pravilnik o izvođenju izleta, ekskurzija i drugih odgojno-obrazovnih aktivnosti izvan škole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Pravilnici</dc:title>
  <dc:creator>Bojan Stojčević</dc:creator>
  <cp:lastModifiedBy>Valerija</cp:lastModifiedBy>
  <cp:revision>5</cp:revision>
  <dcterms:created xsi:type="dcterms:W3CDTF">2024-09-02T06:14:28Z</dcterms:created>
  <dcterms:modified xsi:type="dcterms:W3CDTF">2025-09-05T09:09:46Z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0x010100D31E45DDC70B3F4CB7D93E3D9C5BE227</vt:lpwstr>
  </property>
</Properties>
</file>